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7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6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34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3.xml" ContentType="application/vnd.openxmlformats-officedocument.theme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9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6" r:id="rId15"/>
    <p:sldId id="315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261" r:id="rId35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788E"/>
    <a:srgbClr val="422C16"/>
    <a:srgbClr val="321900"/>
    <a:srgbClr val="003300"/>
    <a:srgbClr val="5F5F5F"/>
    <a:srgbClr val="1C1C1C"/>
    <a:srgbClr val="80008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2" autoAdjust="0"/>
    <p:restoredTop sz="93159" autoAdjust="0"/>
  </p:normalViewPr>
  <p:slideViewPr>
    <p:cSldViewPr>
      <p:cViewPr varScale="1">
        <p:scale>
          <a:sx n="106" d="100"/>
          <a:sy n="106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35C5A-FA04-4194-80BA-8D4C092CFA6C}" type="datetimeFigureOut">
              <a:rPr lang="en-US" smtClean="0"/>
              <a:pPr/>
              <a:t>9/26/20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F59CB4-2833-4BA4-8A2F-A2C69BA96E5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CA6D4-211F-46D1-8B33-D8F7D67EDE3E}" type="datetimeFigureOut">
              <a:rPr lang="en-US" smtClean="0"/>
              <a:pPr/>
              <a:t>9/26/20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057194-6D9D-47E6-BD35-3BF655FFCB6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057194-6D9D-47E6-BD35-3BF655FFCB6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4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3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60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8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54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5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8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06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17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855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437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651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15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21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89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04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11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467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987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6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70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49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905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951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586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FDFFF6B-F57E-4DC9-A2B4-B11DF1726F9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33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0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29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04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19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2C4C47D3-61AB-45CD-803D-2828C5D61DA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12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19213" y="877888"/>
            <a:ext cx="4221162" cy="316547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61392" y="4350019"/>
            <a:ext cx="4740978" cy="3512328"/>
          </a:xfrm>
          <a:noFill/>
          <a:ln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16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Bookman Old Style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159C19-8A91-4F5B-84DE-C49C15B5875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7EEDBF-1B77-4F6A-80C4-3005423850B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302263-320A-44F9-BD02-DF69054CCCED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Bookman Old Style" pitchFamily="18" charset="0"/>
              </a:defRPr>
            </a:lvl1pPr>
            <a:lvl2pPr>
              <a:defRPr>
                <a:latin typeface="Bookman Old Style" pitchFamily="18" charset="0"/>
              </a:defRPr>
            </a:lvl2pPr>
            <a:lvl3pPr>
              <a:defRPr>
                <a:latin typeface="Bookman Old Style" pitchFamily="18" charset="0"/>
              </a:defRPr>
            </a:lvl3pPr>
            <a:lvl4pPr>
              <a:defRPr>
                <a:latin typeface="Bookman Old Style" pitchFamily="18" charset="0"/>
              </a:defRPr>
            </a:lvl4pPr>
            <a:lvl5pPr>
              <a:defRPr>
                <a:latin typeface="Bookman Old Style" pitchFamily="18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DAE543-B0D4-4385-B929-BFEB44FCDE9F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Bookman Old Style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Bookman Old Style" pitchFamily="18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7EFB34-B90A-47BB-81F5-C4B8FFC1A68E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FBF52-E633-420E-A705-BCF79448B647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A1FF4F-E14B-400C-900C-D2B4AF0F08D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94C671-5D0A-4FCD-81EA-34B3EBF2FDD3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D7180F-0061-4227-8F8C-4EF8B31C751B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A79761-77D7-4AF9-A4C2-AE6120E6875C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C83CC-6465-4E23-B4C9-9A0428C6C151}" type="slidenum">
              <a:rPr lang="es-ES"/>
              <a:pPr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7C5419B-E927-4B6F-B96A-29F94CBCBB23}" type="slidenum">
              <a:rPr lang="es-ES"/>
              <a:p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Rectangle 129"/>
          <p:cNvSpPr>
            <a:spLocks noGrp="1" noChangeArrowheads="1"/>
          </p:cNvSpPr>
          <p:nvPr>
            <p:ph type="subTitle" idx="1"/>
          </p:nvPr>
        </p:nvSpPr>
        <p:spPr>
          <a:xfrm>
            <a:off x="6143636" y="5622462"/>
            <a:ext cx="2646343" cy="363558"/>
          </a:xfrm>
        </p:spPr>
        <p:txBody>
          <a:bodyPr/>
          <a:lstStyle/>
          <a:p>
            <a:pPr algn="r"/>
            <a:r>
              <a:rPr lang="es-UY" sz="1600" b="1" dirty="0" err="1">
                <a:solidFill>
                  <a:srgbClr val="FF0000"/>
                </a:solidFill>
                <a:latin typeface="Bookman Old Style" pitchFamily="18" charset="0"/>
              </a:rPr>
              <a:t>Nurdin</a:t>
            </a:r>
            <a:r>
              <a:rPr lang="es-UY" sz="1600" b="1" dirty="0">
                <a:solidFill>
                  <a:srgbClr val="FF0000"/>
                </a:solidFill>
                <a:latin typeface="Bookman Old Style" pitchFamily="18" charset="0"/>
              </a:rPr>
              <a:t> </a:t>
            </a:r>
            <a:r>
              <a:rPr lang="es-UY" sz="1600" b="1" dirty="0" err="1">
                <a:solidFill>
                  <a:srgbClr val="FF0000"/>
                </a:solidFill>
                <a:latin typeface="Bookman Old Style" pitchFamily="18" charset="0"/>
              </a:rPr>
              <a:t>Bahtiar</a:t>
            </a:r>
            <a:r>
              <a:rPr lang="es-UY" sz="1600" b="1" dirty="0">
                <a:solidFill>
                  <a:srgbClr val="FF0000"/>
                </a:solidFill>
                <a:latin typeface="Bookman Old Style" pitchFamily="18" charset="0"/>
              </a:rPr>
              <a:t>, MT</a:t>
            </a:r>
            <a:endParaRPr lang="es-ES" sz="1600" b="1" dirty="0">
              <a:solidFill>
                <a:srgbClr val="FF0000"/>
              </a:solidFill>
              <a:latin typeface="Bookman Old Style" pitchFamily="18" charset="0"/>
            </a:endParaRPr>
          </a:p>
        </p:txBody>
      </p:sp>
      <p:sp>
        <p:nvSpPr>
          <p:cNvPr id="2174" name="Rectangle 126"/>
          <p:cNvSpPr>
            <a:spLocks noChangeArrowheads="1"/>
          </p:cNvSpPr>
          <p:nvPr/>
        </p:nvSpPr>
        <p:spPr bwMode="auto">
          <a:xfrm>
            <a:off x="1285852" y="1000109"/>
            <a:ext cx="7462861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/>
            <a:r>
              <a:rPr lang="es-UY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Struktur Diskrit</a:t>
            </a:r>
            <a:endParaRPr lang="es-E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4" name="Rectangle 126">
            <a:extLst>
              <a:ext uri="{FF2B5EF4-FFF2-40B4-BE49-F238E27FC236}">
                <a16:creationId xmlns:a16="http://schemas.microsoft.com/office/drawing/2014/main" id="{1041B770-4A5C-8540-A4A1-931E2D3E7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118" y="3645024"/>
            <a:ext cx="7462861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r"/>
            <a:r>
              <a:rPr lang="es-UY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Fungsi</a:t>
            </a:r>
            <a:endParaRPr lang="es-E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3.3.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Naik /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Turun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3764066"/>
                <a:ext cx="8391876" cy="21852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 algn="just">
                  <a:spcBef>
                    <a:spcPts val="1200"/>
                  </a:spcBef>
                  <a:spcAft>
                    <a:spcPts val="0"/>
                  </a:spcAft>
                  <a:buFont typeface="Wingdings" pitchFamily="2" charset="2"/>
                  <a:buChar char="q"/>
                </a:pP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Suatu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f 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yang domain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codomain-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nya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subset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himpunan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bilangan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real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dikatakan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b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naik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jika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naik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tajam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jika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 </m:t>
                    </m:r>
                  </m:oMath>
                </a14:m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serta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domain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 marL="450850" indent="-450850" algn="just">
                  <a:spcBef>
                    <a:spcPts val="1200"/>
                  </a:spcBef>
                  <a:spcAft>
                    <a:spcPts val="0"/>
                  </a:spcAft>
                  <a:buFont typeface="Wingdings" pitchFamily="2" charset="2"/>
                  <a:buChar char="q"/>
                </a:pP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Sedangkan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suatu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f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dikatakan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b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turun</a:t>
                </a:r>
                <a:r>
                  <a:rPr lang="en-US" b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jika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turun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tajam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jika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),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serta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domain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.</a:t>
                </a:r>
                <a:endParaRPr lang="en-ID" dirty="0">
                  <a:solidFill>
                    <a:srgbClr val="000000"/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3764066"/>
                <a:ext cx="8391876" cy="2185214"/>
              </a:xfrm>
              <a:prstGeom prst="rect">
                <a:avLst/>
              </a:prstGeom>
              <a:blipFill>
                <a:blip r:embed="rId4"/>
                <a:stretch>
                  <a:fillRect l="-453" t="-578" r="-453" b="-4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74B8613-1206-1745-AAA2-E89A071CC7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326" y="1772816"/>
            <a:ext cx="1633558" cy="163355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3227B-6C51-3F4D-8C9E-3F0662800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624534" y="1772816"/>
            <a:ext cx="1633558" cy="163355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25808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3.4.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 (Surjection)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 algn="just">
                  <a:spcBef>
                    <a:spcPts val="1200"/>
                  </a:spcBef>
                  <a:spcAft>
                    <a:spcPts val="0"/>
                  </a:spcAft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Suatu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dikatakan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onto (surjection)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jika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hanya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jika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setiap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elemen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i="1" dirty="0">
                    <a:latin typeface="Bookman Old Style" panose="02050604050505020204" pitchFamily="18" charset="0"/>
                  </a:rPr>
                  <a:t> B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terdapat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elemen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i="1" dirty="0">
                    <a:latin typeface="Bookman Old Style" panose="02050604050505020204" pitchFamily="18" charset="0"/>
                  </a:rPr>
                  <a:t> A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        </a:t>
                </a:r>
                <a:r>
                  <a:rPr lang="en-US" i="1" dirty="0">
                    <a:latin typeface="Bookman Old Style" panose="02050604050505020204" pitchFamily="18" charset="0"/>
                  </a:rPr>
                  <a:t>f(a) = b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</a:p>
              <a:p>
                <a:pPr marL="450850" indent="-450850" algn="just">
                  <a:spcBef>
                    <a:spcPts val="1200"/>
                  </a:spcBef>
                  <a:spcAft>
                    <a:spcPts val="0"/>
                  </a:spcAft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Suatu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dikatakan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surjective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jika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tersebut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onto.</a:t>
                </a:r>
                <a:r>
                  <a:rPr lang="en-ID" dirty="0">
                    <a:effectLst/>
                    <a:latin typeface="Bookman Old Style" panose="02050604050505020204" pitchFamily="18" charset="0"/>
                  </a:rPr>
                  <a:t> </a:t>
                </a:r>
                <a:r>
                  <a:rPr lang="en-ID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rgbClr val="000000"/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1354217"/>
              </a:xfrm>
              <a:prstGeom prst="rect">
                <a:avLst/>
              </a:prstGeom>
              <a:blipFill>
                <a:blip r:embed="rId4"/>
                <a:stretch>
                  <a:fillRect l="-453" t="-1852" r="-453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20D5512-0EBC-F544-B7BD-0A5B938504F0}"/>
              </a:ext>
            </a:extLst>
          </p:cNvPr>
          <p:cNvSpPr/>
          <p:nvPr/>
        </p:nvSpPr>
        <p:spPr>
          <a:xfrm>
            <a:off x="1113908" y="5099722"/>
            <a:ext cx="7021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Gambar 3.4.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onto</a:t>
            </a:r>
            <a:endParaRPr lang="en-US" sz="1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0C9E-5DE8-274B-AF79-B3E9684E2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333" y="3068960"/>
            <a:ext cx="2302845" cy="1800803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410877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spcBef>
                <a:spcPts val="600"/>
              </a:spcBef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3.4.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 (Surjection)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0"/>
              </a:spcAft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6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>
                <a:latin typeface="Bookman Old Style" panose="02050604050505020204" pitchFamily="18" charset="0"/>
              </a:rPr>
              <a:t>a, b, c, d</a:t>
            </a:r>
            <a:r>
              <a:rPr lang="en-US" dirty="0">
                <a:latin typeface="Bookman Old Style" panose="02050604050505020204" pitchFamily="18" charset="0"/>
              </a:rPr>
              <a:t>}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{1</a:t>
            </a:r>
            <a:r>
              <a:rPr lang="en-US" i="1" dirty="0">
                <a:latin typeface="Bookman Old Style" panose="02050604050505020204" pitchFamily="18" charset="0"/>
              </a:rPr>
              <a:t>, </a:t>
            </a:r>
            <a:r>
              <a:rPr lang="en-US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, </a:t>
            </a:r>
            <a:r>
              <a:rPr lang="en-US" dirty="0">
                <a:latin typeface="Bookman Old Style" panose="02050604050505020204" pitchFamily="18" charset="0"/>
              </a:rPr>
              <a:t>3} yang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f(a) </a:t>
            </a:r>
            <a:r>
              <a:rPr lang="en-US" dirty="0">
                <a:latin typeface="Bookman Old Style" panose="02050604050505020204" pitchFamily="18" charset="0"/>
              </a:rPr>
              <a:t>= 3, </a:t>
            </a:r>
            <a:r>
              <a:rPr lang="en-US" i="1" dirty="0">
                <a:latin typeface="Bookman Old Style" panose="02050604050505020204" pitchFamily="18" charset="0"/>
              </a:rPr>
              <a:t>f(b)</a:t>
            </a:r>
            <a:r>
              <a:rPr lang="en-US" dirty="0">
                <a:latin typeface="Bookman Old Style" panose="02050604050505020204" pitchFamily="18" charset="0"/>
              </a:rPr>
              <a:t> = 2, </a:t>
            </a:r>
            <a:r>
              <a:rPr lang="en-US" i="1" dirty="0">
                <a:latin typeface="Bookman Old Style" panose="02050604050505020204" pitchFamily="18" charset="0"/>
              </a:rPr>
              <a:t>f(c)</a:t>
            </a:r>
            <a:r>
              <a:rPr lang="en-US" dirty="0">
                <a:latin typeface="Bookman Old Style" panose="02050604050505020204" pitchFamily="18" charset="0"/>
              </a:rPr>
              <a:t> = 1,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f(d)</a:t>
            </a:r>
            <a:r>
              <a:rPr lang="en-US" dirty="0">
                <a:latin typeface="Bookman Old Style" panose="02050604050505020204" pitchFamily="18" charset="0"/>
              </a:rPr>
              <a:t> = 3. </a:t>
            </a: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onto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Karena </a:t>
            </a:r>
            <a:r>
              <a:rPr lang="en-US" dirty="0" err="1">
                <a:latin typeface="Bookman Old Style" panose="02050604050505020204" pitchFamily="18" charset="0"/>
              </a:rPr>
              <a:t>ketiga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codomain-</a:t>
            </a:r>
            <a:r>
              <a:rPr lang="en-US" dirty="0" err="1">
                <a:latin typeface="Bookman Old Style" panose="02050604050505020204" pitchFamily="18" charset="0"/>
              </a:rPr>
              <a:t>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cerminan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domain, </a:t>
            </a:r>
            <a:r>
              <a:rPr lang="en-US" dirty="0" err="1">
                <a:latin typeface="Bookman Old Style" panose="02050604050505020204" pitchFamily="18" charset="0"/>
              </a:rPr>
              <a:t>maka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dapat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disimpulkan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bahwa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tersebut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onto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18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7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f(x) = x</a:t>
            </a:r>
            <a:r>
              <a:rPr lang="en-US" i="1" baseline="30000" dirty="0">
                <a:latin typeface="Bookman Old Style" panose="02050604050505020204" pitchFamily="18" charset="0"/>
              </a:rPr>
              <a:t>2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onto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onto,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misalnya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memenuhi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i="1" baseline="30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-1.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4685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spcBef>
                <a:spcPts val="600"/>
              </a:spcBef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3.4.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Onto (Surjection)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8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 =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+ 1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onto?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onto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untuk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setiap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y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terdapat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menjadikannya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f(x) = y.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Perhatikan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bahwa</a:t>
            </a:r>
            <a:r>
              <a:rPr lang="en-US" i="1" dirty="0">
                <a:latin typeface="Bookman Old Style" panose="02050604050505020204" pitchFamily="18" charset="0"/>
              </a:rPr>
              <a:t> f(x) = y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 + </a:t>
            </a:r>
            <a:r>
              <a:rPr lang="en-US" dirty="0">
                <a:latin typeface="Bookman Old Style" panose="02050604050505020204" pitchFamily="18" charset="0"/>
              </a:rPr>
              <a:t>1</a:t>
            </a:r>
            <a:r>
              <a:rPr lang="en-US" i="1" dirty="0">
                <a:latin typeface="Bookman Old Style" panose="02050604050505020204" pitchFamily="18" charset="0"/>
              </a:rPr>
              <a:t> = y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dimana</a:t>
            </a:r>
            <a:r>
              <a:rPr lang="en-US" dirty="0">
                <a:latin typeface="Bookman Old Style" panose="02050604050505020204" pitchFamily="18" charset="0"/>
              </a:rPr>
              <a:t>:      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i="1" dirty="0">
                <a:latin typeface="Bookman Old Style" panose="02050604050505020204" pitchFamily="18" charset="0"/>
              </a:rPr>
              <a:t>y</a:t>
            </a:r>
            <a:r>
              <a:rPr lang="en-US" dirty="0">
                <a:latin typeface="Bookman Old Style" panose="02050604050505020204" pitchFamily="18" charset="0"/>
              </a:rPr>
              <a:t> – 1.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</a:pPr>
            <a:endParaRPr lang="en-US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8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spcBef>
                <a:spcPts val="600"/>
              </a:spcBef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3.5.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Bijection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dikatakan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berkorespondensi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satu-satu</a:t>
            </a:r>
            <a:r>
              <a:rPr lang="en-US" dirty="0">
                <a:latin typeface="Bookman Old Style" panose="02050604050505020204" pitchFamily="18" charset="0"/>
              </a:rPr>
              <a:t> (</a:t>
            </a:r>
            <a:r>
              <a:rPr lang="en-US" i="1" dirty="0">
                <a:latin typeface="Bookman Old Style" panose="02050604050505020204" pitchFamily="18" charset="0"/>
              </a:rPr>
              <a:t>one-to-one correspondence</a:t>
            </a:r>
            <a:r>
              <a:rPr lang="en-US" dirty="0">
                <a:latin typeface="Bookman Old Style" panose="02050604050505020204" pitchFamily="18" charset="0"/>
              </a:rPr>
              <a:t>), </a:t>
            </a:r>
            <a:r>
              <a:rPr lang="en-US" dirty="0" err="1">
                <a:latin typeface="Bookman Old Style" panose="02050604050505020204" pitchFamily="18" charset="0"/>
              </a:rPr>
              <a:t>atau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bijection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tersebut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one-to-one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onto.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12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9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>
                <a:latin typeface="Bookman Old Style" panose="02050604050505020204" pitchFamily="18" charset="0"/>
              </a:rPr>
              <a:t>a, b, c, d</a:t>
            </a:r>
            <a:r>
              <a:rPr lang="en-US" dirty="0">
                <a:latin typeface="Bookman Old Style" panose="02050604050505020204" pitchFamily="18" charset="0"/>
              </a:rPr>
              <a:t>}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>
                <a:latin typeface="Bookman Old Style" panose="02050604050505020204" pitchFamily="18" charset="0"/>
              </a:rPr>
              <a:t>1, 2, 3, 4</a:t>
            </a:r>
            <a:r>
              <a:rPr lang="en-US" dirty="0">
                <a:latin typeface="Bookman Old Style" panose="02050604050505020204" pitchFamily="18" charset="0"/>
              </a:rPr>
              <a:t>} yang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f(a) </a:t>
            </a:r>
            <a:r>
              <a:rPr lang="en-US" dirty="0">
                <a:latin typeface="Bookman Old Style" panose="02050604050505020204" pitchFamily="18" charset="0"/>
              </a:rPr>
              <a:t>= 4, </a:t>
            </a:r>
            <a:r>
              <a:rPr lang="en-US" i="1" dirty="0">
                <a:latin typeface="Bookman Old Style" panose="02050604050505020204" pitchFamily="18" charset="0"/>
              </a:rPr>
              <a:t>f(b)</a:t>
            </a:r>
            <a:r>
              <a:rPr lang="en-US" dirty="0">
                <a:latin typeface="Bookman Old Style" panose="02050604050505020204" pitchFamily="18" charset="0"/>
              </a:rPr>
              <a:t> = 2, </a:t>
            </a:r>
            <a:r>
              <a:rPr lang="en-US" i="1" dirty="0">
                <a:latin typeface="Bookman Old Style" panose="02050604050505020204" pitchFamily="18" charset="0"/>
              </a:rPr>
              <a:t>f(c)</a:t>
            </a:r>
            <a:r>
              <a:rPr lang="en-US" dirty="0">
                <a:latin typeface="Bookman Old Style" panose="02050604050505020204" pitchFamily="18" charset="0"/>
              </a:rPr>
              <a:t> = 1,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f(d)</a:t>
            </a:r>
            <a:r>
              <a:rPr lang="en-US" dirty="0">
                <a:latin typeface="Bookman Old Style" panose="02050604050505020204" pitchFamily="18" charset="0"/>
              </a:rPr>
              <a:t> = 3.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bijection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memiliki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sifat</a:t>
            </a:r>
            <a:r>
              <a:rPr lang="en-US" dirty="0">
                <a:latin typeface="Bookman Old Style" panose="02050604050505020204" pitchFamily="18" charset="0"/>
              </a:rPr>
              <a:t> one-to-one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onto. </a:t>
            </a:r>
            <a:r>
              <a:rPr lang="en-US" dirty="0" err="1">
                <a:latin typeface="Bookman Old Style" panose="02050604050505020204" pitchFamily="18" charset="0"/>
              </a:rPr>
              <a:t>Ia</a:t>
            </a:r>
            <a:r>
              <a:rPr lang="en-US" dirty="0">
                <a:latin typeface="Bookman Old Style" panose="02050604050505020204" pitchFamily="18" charset="0"/>
              </a:rPr>
              <a:t> one-to-one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dua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domain yang </a:t>
            </a:r>
            <a:r>
              <a:rPr lang="en-US" dirty="0" err="1">
                <a:latin typeface="Bookman Old Style" panose="02050604050505020204" pitchFamily="18" charset="0"/>
              </a:rPr>
              <a:t>memiliki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sama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serta</a:t>
            </a:r>
            <a:r>
              <a:rPr lang="en-US" dirty="0">
                <a:latin typeface="Bookman Old Style" panose="02050604050505020204" pitchFamily="18" charset="0"/>
              </a:rPr>
              <a:t> onto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keempat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codomain </a:t>
            </a:r>
            <a:r>
              <a:rPr lang="en-US" dirty="0" err="1">
                <a:latin typeface="Bookman Old Style" panose="02050604050505020204" pitchFamily="18" charset="0"/>
              </a:rPr>
              <a:t>menggambarkan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domain. Oleh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itu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bijection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94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spcBef>
                <a:spcPts val="600"/>
              </a:spcBef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Summary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>
                <a:latin typeface="Bookman Old Style" panose="02050604050505020204" pitchFamily="18" charset="0"/>
              </a:rPr>
              <a:t>Summary</a:t>
            </a:r>
            <a:endParaRPr lang="en-ID" dirty="0">
              <a:latin typeface="Bookman Old Style" panose="02050604050505020204" pitchFamily="18" charset="0"/>
            </a:endParaRPr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endParaRPr lang="en-US" b="1" i="1" dirty="0"/>
          </a:p>
          <a:p>
            <a:pPr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Catatan</a:t>
            </a:r>
            <a:r>
              <a:rPr lang="en-US" b="1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pengingat</a:t>
            </a:r>
            <a:r>
              <a:rPr lang="en-US" b="1" dirty="0">
                <a:latin typeface="Bookman Old Style" panose="02050604050505020204" pitchFamily="18" charset="0"/>
              </a:rPr>
              <a:t>: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95300" indent="-495300">
              <a:buFont typeface="Wingdings" pitchFamily="2" charset="2"/>
              <a:buChar char="q"/>
            </a:pPr>
            <a:r>
              <a:rPr lang="en-US" i="1" dirty="0" err="1">
                <a:latin typeface="Bookman Old Style" panose="02050604050505020204" pitchFamily="18" charset="0"/>
              </a:rPr>
              <a:t>Fungsi</a:t>
            </a:r>
            <a:r>
              <a:rPr lang="en-US" i="1" dirty="0">
                <a:latin typeface="Bookman Old Style" panose="02050604050505020204" pitchFamily="18" charset="0"/>
              </a:rPr>
              <a:t>		</a:t>
            </a:r>
            <a:r>
              <a:rPr lang="en-US" i="1" dirty="0">
                <a:latin typeface="Bookman Old Style" panose="02050604050505020204" pitchFamily="18" charset="0"/>
                <a:sym typeface="Wingdings" pitchFamily="2" charset="2"/>
              </a:rPr>
              <a:t></a:t>
            </a:r>
            <a:r>
              <a:rPr lang="en-US" i="1" dirty="0">
                <a:latin typeface="Bookman Old Style" panose="02050604050505020204" pitchFamily="18" charset="0"/>
              </a:rPr>
              <a:t> Kiri </a:t>
            </a:r>
            <a:r>
              <a:rPr lang="en-US" i="1" dirty="0" err="1">
                <a:latin typeface="Bookman Old Style" panose="02050604050505020204" pitchFamily="18" charset="0"/>
              </a:rPr>
              <a:t>habis dan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hanya</a:t>
            </a:r>
            <a:r>
              <a:rPr lang="en-US" i="1" dirty="0">
                <a:latin typeface="Bookman Old Style" panose="02050604050505020204" pitchFamily="18" charset="0"/>
              </a:rPr>
              <a:t> memiliki </a:t>
            </a:r>
            <a:r>
              <a:rPr lang="en-US" i="1" dirty="0" err="1">
                <a:latin typeface="Bookman Old Style" panose="02050604050505020204" pitchFamily="18" charset="0"/>
              </a:rPr>
              <a:t>satu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panah</a:t>
            </a:r>
            <a:r>
              <a:rPr lang="en-US" i="1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  <a:p>
            <a:pPr marL="495300" indent="-495300"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Injective (One-to-one)</a:t>
            </a:r>
            <a:r>
              <a:rPr lang="en-US" i="1" dirty="0">
                <a:latin typeface="Bookman Old Style" panose="02050604050505020204" pitchFamily="18" charset="0"/>
                <a:sym typeface="Wingdings" pitchFamily="2" charset="2"/>
              </a:rPr>
              <a:t>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Kanan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hanya</a:t>
            </a:r>
            <a:r>
              <a:rPr lang="en-US" i="1" dirty="0">
                <a:latin typeface="Bookman Old Style" panose="02050604050505020204" pitchFamily="18" charset="0"/>
              </a:rPr>
              <a:t> ditunjuk oleh </a:t>
            </a:r>
            <a:r>
              <a:rPr lang="en-US" i="1" dirty="0" err="1">
                <a:latin typeface="Bookman Old Style" panose="02050604050505020204" pitchFamily="18" charset="0"/>
              </a:rPr>
              <a:t>satu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panah</a:t>
            </a:r>
            <a:r>
              <a:rPr lang="en-US" i="1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  <a:p>
            <a:pPr marL="495300" indent="-495300"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Surjective (Onto)	</a:t>
            </a:r>
            <a:r>
              <a:rPr lang="en-US" i="1" dirty="0">
                <a:latin typeface="Bookman Old Style" panose="02050604050505020204" pitchFamily="18" charset="0"/>
                <a:sym typeface="Wingdings" pitchFamily="2" charset="2"/>
              </a:rPr>
              <a:t>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Kanan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habis</a:t>
            </a:r>
            <a:r>
              <a:rPr lang="en-US" i="1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  <a:p>
            <a:pPr marL="495300" indent="-495300"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Bijective		</a:t>
            </a:r>
            <a:r>
              <a:rPr lang="en-US" i="1" dirty="0">
                <a:latin typeface="Bookman Old Style" panose="02050604050505020204" pitchFamily="18" charset="0"/>
                <a:sym typeface="Wingdings" pitchFamily="2" charset="2"/>
              </a:rPr>
              <a:t></a:t>
            </a:r>
            <a:r>
              <a:rPr lang="en-US" i="1" dirty="0">
                <a:latin typeface="Bookman Old Style" panose="02050604050505020204" pitchFamily="18" charset="0"/>
              </a:rPr>
              <a:t> Injective &amp; Surjective.</a:t>
            </a:r>
            <a:endParaRPr lang="en-ID" dirty="0">
              <a:latin typeface="Bookman Old Style" panose="0205060405050502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8AAA45-F57A-EC43-AF35-EB427E7CE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988840"/>
            <a:ext cx="8280920" cy="1891967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947690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3.6.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 algn="just"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one-to-one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</a:rPr>
              <a:t>invers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memberi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milik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unik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dalam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f(a) = b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D5512-0EBC-F544-B7BD-0A5B938504F0}"/>
              </a:ext>
            </a:extLst>
          </p:cNvPr>
          <p:cNvSpPr/>
          <p:nvPr/>
        </p:nvSpPr>
        <p:spPr>
          <a:xfrm>
            <a:off x="1113908" y="5099722"/>
            <a:ext cx="7021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Bookman Old Style" panose="02050604050505020204" pitchFamily="18" charset="0"/>
              </a:rPr>
              <a:t>Gambar 3.5. </a:t>
            </a:r>
            <a:r>
              <a:rPr lang="en-ID" sz="1400" dirty="0" err="1">
                <a:latin typeface="Bookman Old Style" panose="02050604050505020204" pitchFamily="18" charset="0"/>
              </a:rPr>
              <a:t>Fungsi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f </a:t>
            </a:r>
            <a:r>
              <a:rPr lang="en-ID" sz="1400" baseline="30000" dirty="0">
                <a:latin typeface="Bookman Old Style" panose="02050604050505020204" pitchFamily="18" charset="0"/>
              </a:rPr>
              <a:t>-1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merupakan</a:t>
            </a:r>
            <a:r>
              <a:rPr lang="en-ID" sz="1400" dirty="0">
                <a:latin typeface="Bookman Old Style" panose="02050604050505020204" pitchFamily="18" charset="0"/>
              </a:rPr>
              <a:t> invers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fungsi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f</a:t>
            </a:r>
            <a:r>
              <a:rPr lang="en-ID" sz="1400" dirty="0">
                <a:latin typeface="Bookman Old Style" panose="02050604050505020204" pitchFamily="18" charset="0"/>
              </a:rPr>
              <a:t>. </a:t>
            </a:r>
            <a:endParaRPr lang="en-US" sz="1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6B3FE-A0AF-D046-9293-1EB54D75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48" y="2658881"/>
            <a:ext cx="4357216" cy="2190074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26173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3.6.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10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>
                <a:latin typeface="Bookman Old Style" panose="02050604050505020204" pitchFamily="18" charset="0"/>
              </a:rPr>
              <a:t>a, b, c</a:t>
            </a:r>
            <a:r>
              <a:rPr lang="en-US" dirty="0">
                <a:latin typeface="Bookman Old Style" panose="02050604050505020204" pitchFamily="18" charset="0"/>
              </a:rPr>
              <a:t>}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>
                <a:latin typeface="Bookman Old Style" panose="02050604050505020204" pitchFamily="18" charset="0"/>
              </a:rPr>
              <a:t>1, 2, 3</a:t>
            </a:r>
            <a:r>
              <a:rPr lang="en-US" dirty="0">
                <a:latin typeface="Bookman Old Style" panose="02050604050505020204" pitchFamily="18" charset="0"/>
              </a:rPr>
              <a:t>} yang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: </a:t>
            </a:r>
            <a:endParaRPr lang="en-ID" dirty="0">
              <a:latin typeface="Bookman Old Style" panose="02050604050505020204" pitchFamily="18" charset="0"/>
            </a:endParaRPr>
          </a:p>
          <a:p>
            <a:pPr algn="ctr">
              <a:spcBef>
                <a:spcPts val="1200"/>
              </a:spcBef>
            </a:pPr>
            <a:r>
              <a:rPr lang="en-US" i="1" dirty="0">
                <a:latin typeface="Bookman Old Style" panose="02050604050505020204" pitchFamily="18" charset="0"/>
              </a:rPr>
              <a:t>f(a) </a:t>
            </a:r>
            <a:r>
              <a:rPr lang="en-US" dirty="0">
                <a:latin typeface="Bookman Old Style" panose="02050604050505020204" pitchFamily="18" charset="0"/>
              </a:rPr>
              <a:t>= 2, </a:t>
            </a:r>
            <a:r>
              <a:rPr lang="en-US" i="1" dirty="0">
                <a:latin typeface="Bookman Old Style" panose="02050604050505020204" pitchFamily="18" charset="0"/>
              </a:rPr>
              <a:t>f(b)</a:t>
            </a:r>
            <a:r>
              <a:rPr lang="en-US" dirty="0">
                <a:latin typeface="Bookman Old Style" panose="02050604050505020204" pitchFamily="18" charset="0"/>
              </a:rPr>
              <a:t> = 3, </a:t>
            </a:r>
            <a:r>
              <a:rPr lang="en-US" i="1" dirty="0">
                <a:latin typeface="Bookman Old Style" panose="02050604050505020204" pitchFamily="18" charset="0"/>
              </a:rPr>
              <a:t>f(c)</a:t>
            </a:r>
            <a:r>
              <a:rPr lang="en-US" dirty="0">
                <a:latin typeface="Bookman Old Style" panose="02050604050505020204" pitchFamily="18" charset="0"/>
              </a:rPr>
              <a:t> = 1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invertible</a:t>
            </a:r>
            <a:r>
              <a:rPr lang="en-US" dirty="0">
                <a:latin typeface="Bookman Old Style" panose="02050604050505020204" pitchFamily="18" charset="0"/>
              </a:rPr>
              <a:t> (</a:t>
            </a:r>
            <a:r>
              <a:rPr lang="en-US" dirty="0" err="1">
                <a:latin typeface="Bookman Old Style" panose="02050604050505020204" pitchFamily="18" charset="0"/>
              </a:rPr>
              <a:t>memiliki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invers</a:t>
            </a:r>
            <a:r>
              <a:rPr lang="en-US" dirty="0">
                <a:latin typeface="Bookman Old Style" panose="02050604050505020204" pitchFamily="18" charset="0"/>
              </a:rPr>
              <a:t>)?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iya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bagaimana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hasil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inverse</a:t>
            </a:r>
            <a:r>
              <a:rPr lang="en-US" dirty="0">
                <a:latin typeface="Bookman Old Style" panose="02050604050505020204" pitchFamily="18" charset="0"/>
              </a:rPr>
              <a:t>-</a:t>
            </a:r>
            <a:r>
              <a:rPr lang="en-US" dirty="0" err="1">
                <a:latin typeface="Bookman Old Style" panose="02050604050505020204" pitchFamily="18" charset="0"/>
              </a:rPr>
              <a:t>nya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invertible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berkorespondensi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satu-ke-satu</a:t>
            </a:r>
            <a:r>
              <a:rPr lang="en-US" dirty="0">
                <a:latin typeface="Bookman Old Style" panose="02050604050505020204" pitchFamily="18" charset="0"/>
              </a:rPr>
              <a:t> (</a:t>
            </a:r>
            <a:r>
              <a:rPr lang="en-US" i="1" dirty="0">
                <a:latin typeface="Bookman Old Style" panose="02050604050505020204" pitchFamily="18" charset="0"/>
              </a:rPr>
              <a:t>one-to-one correspondence</a:t>
            </a:r>
            <a:r>
              <a:rPr lang="en-US" dirty="0">
                <a:latin typeface="Bookman Old Style" panose="02050604050505020204" pitchFamily="18" charset="0"/>
              </a:rPr>
              <a:t>).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Invers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baseline="30000" dirty="0">
                <a:latin typeface="Bookman Old Style" panose="02050604050505020204" pitchFamily="18" charset="0"/>
              </a:rPr>
              <a:t>–1</a:t>
            </a:r>
            <a:r>
              <a:rPr lang="en-US" dirty="0">
                <a:latin typeface="Bookman Old Style" panose="02050604050505020204" pitchFamily="18" charset="0"/>
              </a:rPr>
              <a:t> reverse </a:t>
            </a:r>
            <a:r>
              <a:rPr lang="en-US" dirty="0" err="1">
                <a:latin typeface="Bookman Old Style" panose="02050604050505020204" pitchFamily="18" charset="0"/>
              </a:rPr>
              <a:t>korespondensi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diberikan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oleh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 </a:t>
            </a:r>
            <a:r>
              <a:rPr lang="en-US" dirty="0" err="1">
                <a:latin typeface="Bookman Old Style" panose="02050604050505020204" pitchFamily="18" charset="0"/>
              </a:rPr>
              <a:t>sehingga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menjadi</a:t>
            </a:r>
            <a:r>
              <a:rPr lang="en-US" dirty="0">
                <a:latin typeface="Bookman Old Style" panose="02050604050505020204" pitchFamily="18" charset="0"/>
              </a:rPr>
              <a:t>: </a:t>
            </a:r>
            <a:endParaRPr lang="en-ID" dirty="0">
              <a:latin typeface="Bookman Old Style" panose="02050604050505020204" pitchFamily="18" charset="0"/>
            </a:endParaRPr>
          </a:p>
          <a:p>
            <a:pPr algn="ctr">
              <a:spcBef>
                <a:spcPts val="1200"/>
              </a:spcBef>
            </a:pP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baseline="30000" dirty="0">
                <a:latin typeface="Bookman Old Style" panose="02050604050505020204" pitchFamily="18" charset="0"/>
              </a:rPr>
              <a:t>–1</a:t>
            </a:r>
            <a:r>
              <a:rPr lang="en-US" dirty="0">
                <a:latin typeface="Bookman Old Style" panose="02050604050505020204" pitchFamily="18" charset="0"/>
              </a:rPr>
              <a:t>(1) = </a:t>
            </a:r>
            <a:r>
              <a:rPr lang="en-US" i="1" dirty="0">
                <a:latin typeface="Bookman Old Style" panose="02050604050505020204" pitchFamily="18" charset="0"/>
              </a:rPr>
              <a:t>c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baseline="30000" dirty="0">
                <a:latin typeface="Bookman Old Style" panose="02050604050505020204" pitchFamily="18" charset="0"/>
              </a:rPr>
              <a:t>–1</a:t>
            </a:r>
            <a:r>
              <a:rPr lang="en-US" dirty="0">
                <a:latin typeface="Bookman Old Style" panose="02050604050505020204" pitchFamily="18" charset="0"/>
              </a:rPr>
              <a:t>(2) =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baseline="30000" dirty="0">
                <a:latin typeface="Bookman Old Style" panose="02050604050505020204" pitchFamily="18" charset="0"/>
              </a:rPr>
              <a:t>–1</a:t>
            </a:r>
            <a:r>
              <a:rPr lang="en-US" dirty="0">
                <a:latin typeface="Bookman Old Style" panose="02050604050505020204" pitchFamily="18" charset="0"/>
              </a:rPr>
              <a:t>(3) = </a:t>
            </a:r>
            <a:r>
              <a:rPr lang="en-US" i="1" dirty="0">
                <a:latin typeface="Bookman Old Style" panose="020506040505050202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802735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3.6.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Invers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11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 =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baseline="30000" dirty="0">
                <a:latin typeface="Bookman Old Style" panose="02050604050505020204" pitchFamily="18" charset="0"/>
              </a:rPr>
              <a:t>2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Apakah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invertible</a:t>
            </a:r>
            <a:r>
              <a:rPr lang="en-US" dirty="0">
                <a:latin typeface="Bookman Old Style" panose="02050604050505020204" pitchFamily="18" charset="0"/>
              </a:rPr>
              <a:t>?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iya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bagaimana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hasil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inverse</a:t>
            </a:r>
            <a:r>
              <a:rPr lang="en-US" dirty="0">
                <a:latin typeface="Bookman Old Style" panose="02050604050505020204" pitchFamily="18" charset="0"/>
              </a:rPr>
              <a:t>-</a:t>
            </a:r>
            <a:r>
              <a:rPr lang="en-US" dirty="0" err="1">
                <a:latin typeface="Bookman Old Style" panose="02050604050505020204" pitchFamily="18" charset="0"/>
              </a:rPr>
              <a:t>nya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Karena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(-2) 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(2) = 4, </a:t>
            </a:r>
            <a:r>
              <a:rPr lang="en-US" dirty="0" err="1">
                <a:latin typeface="Bookman Old Style" panose="02050604050505020204" pitchFamily="18" charset="0"/>
              </a:rPr>
              <a:t>maka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one-to-one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inverse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maka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dapat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mengisi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dua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elemen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menjadi</a:t>
            </a:r>
            <a:r>
              <a:rPr lang="en-US" dirty="0">
                <a:latin typeface="Bookman Old Style" panose="02050604050505020204" pitchFamily="18" charset="0"/>
              </a:rPr>
              <a:t> 4.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Oleh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itu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invertible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2205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3.7.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15542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Misalkan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g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adalah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adalah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C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Komposisi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g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setiap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dilambangkan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o </a:t>
                </a:r>
                <a:r>
                  <a:rPr lang="en-US" i="1" dirty="0">
                    <a:latin typeface="Bookman Old Style" panose="02050604050505020204" pitchFamily="18" charset="0"/>
                  </a:rPr>
                  <a:t>g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didefinisikan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(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o </a:t>
                </a:r>
                <a:r>
                  <a:rPr lang="en-US" i="1" dirty="0">
                    <a:latin typeface="Bookman Old Style" panose="02050604050505020204" pitchFamily="18" charset="0"/>
                  </a:rPr>
                  <a:t>g</a:t>
                </a:r>
                <a:r>
                  <a:rPr lang="en-US" dirty="0">
                    <a:latin typeface="Bookman Old Style" panose="02050604050505020204" pitchFamily="18" charset="0"/>
                  </a:rPr>
                  <a:t> )(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f 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g 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))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1554272"/>
              </a:xfrm>
              <a:prstGeom prst="rect">
                <a:avLst/>
              </a:prstGeom>
              <a:blipFill>
                <a:blip r:embed="rId4"/>
                <a:stretch>
                  <a:fillRect l="-453" t="-1626" r="-453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FDCCF1A-5333-494D-B95A-701D6745A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577" y="3212976"/>
            <a:ext cx="5417914" cy="248839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E49C12-54CA-D34A-8A3A-8D4A71DD9D20}"/>
              </a:ext>
            </a:extLst>
          </p:cNvPr>
          <p:cNvSpPr/>
          <p:nvPr/>
        </p:nvSpPr>
        <p:spPr>
          <a:xfrm>
            <a:off x="1113908" y="5929535"/>
            <a:ext cx="7021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latin typeface="Bookman Old Style" panose="02050604050505020204" pitchFamily="18" charset="0"/>
              </a:rPr>
              <a:t>Gambar 3.6. </a:t>
            </a:r>
            <a:r>
              <a:rPr lang="en-ID" sz="1400" dirty="0" err="1">
                <a:latin typeface="Bookman Old Style" panose="02050604050505020204" pitchFamily="18" charset="0"/>
              </a:rPr>
              <a:t>Komposisi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fungsi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f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dan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g</a:t>
            </a:r>
            <a:r>
              <a:rPr lang="en-ID" sz="1400" dirty="0">
                <a:latin typeface="Bookman Old Style" panose="0205060405050502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19065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Bahan Kuliah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965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3.1. 	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3.2. 	One-to-One (Injunction)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3.3. 	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Naik /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Turun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3.4. 	Onto (Surjection)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3.5. 	Bijection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3.6. 	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Invers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3.7. 	Composition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3.8. 	Graph of the Function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3.9. 	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Floor &amp; Ceiling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3.10.	Sequence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3.11.	Geometric Progression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3.12. 	Arithmetic Progression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3.13. 	Recurrence Relation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3.14. 	Fibonacci Sequence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11113" algn="just">
              <a:spcBef>
                <a:spcPts val="400"/>
              </a:spcBef>
              <a:spcAft>
                <a:spcPts val="0"/>
              </a:spcAft>
              <a:tabLst>
                <a:tab pos="663575" algn="l"/>
              </a:tabLst>
            </a:pP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3.15.	Summations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3.7.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12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{a, b, c}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dirinya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sendiri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g(a) = b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g(b) = c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g(c) = a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{a, b, c}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{1, 2, 3}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f(a) = 3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i="1" dirty="0">
                <a:latin typeface="Bookman Old Style" panose="02050604050505020204" pitchFamily="18" charset="0"/>
              </a:rPr>
              <a:t>f(b) = 2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f(c) = 1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Bagaimana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hasil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komposisi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serta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komposisi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Komposisi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o g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oleh</a:t>
            </a:r>
            <a:r>
              <a:rPr lang="en-US" dirty="0">
                <a:latin typeface="Bookman Old Style" panose="02050604050505020204" pitchFamily="18" charset="0"/>
              </a:rPr>
              <a:t>: </a:t>
            </a:r>
          </a:p>
          <a:p>
            <a:pPr marL="449263" algn="just">
              <a:spcBef>
                <a:spcPts val="600"/>
              </a:spcBef>
            </a:pPr>
            <a:r>
              <a:rPr lang="en-US" i="1" dirty="0">
                <a:latin typeface="Bookman Old Style" panose="02050604050505020204" pitchFamily="18" charset="0"/>
              </a:rPr>
              <a:t>( f o g )(a) = f(g(a))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f(b) </a:t>
            </a:r>
            <a:r>
              <a:rPr lang="en-US" dirty="0">
                <a:latin typeface="Bookman Old Style" panose="02050604050505020204" pitchFamily="18" charset="0"/>
              </a:rPr>
              <a:t>= 2, </a:t>
            </a:r>
          </a:p>
          <a:p>
            <a:pPr marL="449263" algn="just">
              <a:spcBef>
                <a:spcPts val="600"/>
              </a:spcBef>
            </a:pPr>
            <a:r>
              <a:rPr lang="en-US" i="1" dirty="0">
                <a:latin typeface="Bookman Old Style" panose="02050604050505020204" pitchFamily="18" charset="0"/>
              </a:rPr>
              <a:t>( f o g )(b) = f(g(b))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f(c) </a:t>
            </a:r>
            <a:r>
              <a:rPr lang="en-US" dirty="0">
                <a:latin typeface="Bookman Old Style" panose="02050604050505020204" pitchFamily="18" charset="0"/>
              </a:rPr>
              <a:t>= 1,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449263" algn="just">
              <a:spcBef>
                <a:spcPts val="600"/>
              </a:spcBef>
            </a:pPr>
            <a:r>
              <a:rPr lang="en-US" i="1" dirty="0">
                <a:latin typeface="Bookman Old Style" panose="02050604050505020204" pitchFamily="18" charset="0"/>
              </a:rPr>
              <a:t>( f o g )(c) = f(g(c))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f(a) </a:t>
            </a:r>
            <a:r>
              <a:rPr lang="en-US" dirty="0">
                <a:latin typeface="Bookman Old Style" panose="02050604050505020204" pitchFamily="18" charset="0"/>
              </a:rPr>
              <a:t>= 3.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Sedangkan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 o 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dapat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terdefinisi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karena</a:t>
            </a:r>
            <a:r>
              <a:rPr lang="en-US" dirty="0">
                <a:latin typeface="Bookman Old Style" panose="02050604050505020204" pitchFamily="18" charset="0"/>
              </a:rPr>
              <a:t> range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subset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domain </a:t>
            </a:r>
            <a:r>
              <a:rPr lang="en-US" i="1" dirty="0">
                <a:latin typeface="Bookman Old Style" panose="02050604050505020204" pitchFamily="18" charset="0"/>
              </a:rPr>
              <a:t>g.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2059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3.7.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Composition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13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Misalkan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adalah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oleh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</a:p>
          <a:p>
            <a:pPr algn="ctr">
              <a:spcBef>
                <a:spcPts val="1200"/>
              </a:spcBef>
            </a:pP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f(x) </a:t>
            </a:r>
            <a:r>
              <a:rPr lang="en-US" dirty="0">
                <a:latin typeface="Bookman Old Style" panose="02050604050505020204" pitchFamily="18" charset="0"/>
              </a:rPr>
              <a:t>= 2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+ 3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g(x) </a:t>
            </a:r>
            <a:r>
              <a:rPr lang="en-US" dirty="0">
                <a:latin typeface="Bookman Old Style" panose="02050604050505020204" pitchFamily="18" charset="0"/>
              </a:rPr>
              <a:t>= 3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+ 2 </a:t>
            </a:r>
          </a:p>
          <a:p>
            <a:pPr marL="450850"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Bagaimana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hasil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komposisi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serta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komposisi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?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( </a:t>
            </a:r>
            <a:r>
              <a:rPr lang="en-US" i="1" dirty="0">
                <a:latin typeface="Bookman Old Style" panose="02050604050505020204" pitchFamily="18" charset="0"/>
              </a:rPr>
              <a:t>f o g</a:t>
            </a:r>
            <a:r>
              <a:rPr lang="en-US" dirty="0">
                <a:latin typeface="Bookman Old Style" panose="02050604050505020204" pitchFamily="18" charset="0"/>
              </a:rPr>
              <a:t> ) 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 =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)) 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(3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+ 2) = 2(3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+ 2) + 3 = 6</a:t>
            </a:r>
            <a:r>
              <a:rPr lang="en-US" i="1" dirty="0">
                <a:latin typeface="Bookman Old Style" panose="02050604050505020204" pitchFamily="18" charset="0"/>
              </a:rPr>
              <a:t>x </a:t>
            </a:r>
            <a:r>
              <a:rPr lang="en-US" dirty="0">
                <a:latin typeface="Bookman Old Style" panose="02050604050505020204" pitchFamily="18" charset="0"/>
              </a:rPr>
              <a:t>+ 7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( </a:t>
            </a:r>
            <a:r>
              <a:rPr lang="en-US" i="1" dirty="0">
                <a:latin typeface="Bookman Old Style" panose="02050604050505020204" pitchFamily="18" charset="0"/>
              </a:rPr>
              <a:t>g o f</a:t>
            </a:r>
            <a:r>
              <a:rPr lang="en-US" dirty="0">
                <a:latin typeface="Bookman Old Style" panose="02050604050505020204" pitchFamily="18" charset="0"/>
              </a:rPr>
              <a:t> ) 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 = </a:t>
            </a:r>
            <a:r>
              <a:rPr lang="en-US" i="1" dirty="0">
                <a:latin typeface="Bookman Old Style" panose="02050604050505020204" pitchFamily="18" charset="0"/>
              </a:rPr>
              <a:t>g 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)) = </a:t>
            </a:r>
            <a:r>
              <a:rPr lang="en-US" i="1" dirty="0">
                <a:latin typeface="Bookman Old Style" panose="02050604050505020204" pitchFamily="18" charset="0"/>
              </a:rPr>
              <a:t>g</a:t>
            </a:r>
            <a:r>
              <a:rPr lang="en-US" dirty="0">
                <a:latin typeface="Bookman Old Style" panose="02050604050505020204" pitchFamily="18" charset="0"/>
              </a:rPr>
              <a:t>(2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+ 3) = 3(2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+ 3) + 2 = 6</a:t>
            </a:r>
            <a:r>
              <a:rPr lang="en-US" i="1" dirty="0">
                <a:latin typeface="Bookman Old Style" panose="02050604050505020204" pitchFamily="18" charset="0"/>
              </a:rPr>
              <a:t>x </a:t>
            </a:r>
            <a:r>
              <a:rPr lang="en-US" dirty="0">
                <a:latin typeface="Bookman Old Style" panose="02050604050505020204" pitchFamily="18" charset="0"/>
              </a:rPr>
              <a:t>+ 11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255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3.8.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of the Function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28931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Misalkan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adalah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suatu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dirty="0">
                    <a:latin typeface="Bookman Old Style" panose="02050604050505020204" pitchFamily="18" charset="0"/>
                  </a:rPr>
                  <a:t>. Graph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pasangan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terurut</a:t>
                </a:r>
                <a:r>
                  <a:rPr lang="en-US" dirty="0">
                    <a:latin typeface="Bookman Old Style" panose="02050604050505020204" pitchFamily="18" charset="0"/>
                  </a:rPr>
                  <a:t>   {(</a:t>
                </a:r>
                <a:r>
                  <a:rPr lang="en-US" i="1" dirty="0">
                    <a:latin typeface="Bookman Old Style" panose="02050604050505020204" pitchFamily="18" charset="0"/>
                  </a:rPr>
                  <a:t>a, b) </a:t>
                </a:r>
                <a:r>
                  <a:rPr lang="en-US" dirty="0">
                    <a:latin typeface="Bookman Old Style" panose="02050604050505020204" pitchFamily="18" charset="0"/>
                  </a:rPr>
                  <a:t>| </a:t>
                </a:r>
                <a:r>
                  <a:rPr lang="en-US" i="1" dirty="0">
                    <a:latin typeface="Bookman Old Style" panose="02050604050505020204" pitchFamily="18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A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f(a) = b</a:t>
                </a:r>
                <a:r>
                  <a:rPr lang="en-US" dirty="0">
                    <a:latin typeface="Bookman Old Style" panose="02050604050505020204" pitchFamily="18" charset="0"/>
                  </a:rPr>
                  <a:t>}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14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Gambarkan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grafik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f(n) = </a:t>
                </a:r>
                <a:r>
                  <a:rPr lang="en-US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n + </a:t>
                </a:r>
                <a:r>
                  <a:rPr lang="en-US" dirty="0">
                    <a:latin typeface="Bookman Old Style" panose="02050604050505020204" pitchFamily="18" charset="0"/>
                  </a:rPr>
                  <a:t>1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integer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sesama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integer!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Grafik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pasangan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terurut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bentuk</a:t>
                </a:r>
                <a:r>
                  <a:rPr lang="en-US" dirty="0">
                    <a:latin typeface="Bookman Old Style" panose="02050604050505020204" pitchFamily="18" charset="0"/>
                  </a:rPr>
                  <a:t> (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, 2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+ 1),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dimana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bilangan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bulat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Grafik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tersebut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digambarkan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seperti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berikut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2893100"/>
              </a:xfrm>
              <a:prstGeom prst="rect">
                <a:avLst/>
              </a:prstGeom>
              <a:blipFill>
                <a:blip r:embed="rId4"/>
                <a:stretch>
                  <a:fillRect l="-604" t="-873" r="-453" b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DED0CC1-7F0C-614F-87CF-331A5752A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437112"/>
            <a:ext cx="1991629" cy="2032068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A052C1-1130-AE49-8A2B-506A41C4398F}"/>
              </a:ext>
            </a:extLst>
          </p:cNvPr>
          <p:cNvSpPr/>
          <p:nvPr/>
        </p:nvSpPr>
        <p:spPr>
          <a:xfrm>
            <a:off x="3131840" y="6284120"/>
            <a:ext cx="533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Bookman Old Style" panose="02050604050505020204" pitchFamily="18" charset="0"/>
              </a:rPr>
              <a:t>Gambar 3.7. </a:t>
            </a:r>
            <a:r>
              <a:rPr lang="en-ID" sz="1400" dirty="0" err="1">
                <a:latin typeface="Bookman Old Style" panose="02050604050505020204" pitchFamily="18" charset="0"/>
              </a:rPr>
              <a:t>Grafik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f</a:t>
            </a:r>
            <a:r>
              <a:rPr lang="en-ID" sz="1400" dirty="0">
                <a:latin typeface="Bookman Old Style" panose="02050604050505020204" pitchFamily="18" charset="0"/>
              </a:rPr>
              <a:t>(</a:t>
            </a:r>
            <a:r>
              <a:rPr lang="en-ID" sz="1400" i="1" dirty="0">
                <a:latin typeface="Bookman Old Style" panose="02050604050505020204" pitchFamily="18" charset="0"/>
              </a:rPr>
              <a:t>n</a:t>
            </a:r>
            <a:r>
              <a:rPr lang="en-ID" sz="1400" dirty="0">
                <a:latin typeface="Bookman Old Style" panose="02050604050505020204" pitchFamily="18" charset="0"/>
              </a:rPr>
              <a:t>) = 2</a:t>
            </a:r>
            <a:r>
              <a:rPr lang="en-ID" sz="1400" i="1" dirty="0">
                <a:latin typeface="Bookman Old Style" panose="02050604050505020204" pitchFamily="18" charset="0"/>
              </a:rPr>
              <a:t>n</a:t>
            </a:r>
            <a:r>
              <a:rPr lang="en-ID" sz="1400" dirty="0">
                <a:latin typeface="Bookman Old Style" panose="02050604050505020204" pitchFamily="18" charset="0"/>
              </a:rPr>
              <a:t> + 1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Z </a:t>
            </a:r>
            <a:r>
              <a:rPr lang="en-ID" sz="1400" dirty="0" err="1">
                <a:latin typeface="Bookman Old Style" panose="02050604050505020204" pitchFamily="18" charset="0"/>
              </a:rPr>
              <a:t>ke</a:t>
            </a:r>
            <a:r>
              <a:rPr lang="en-ID" sz="1400" dirty="0">
                <a:latin typeface="Bookman Old Style" panose="02050604050505020204" pitchFamily="18" charset="0"/>
              </a:rPr>
              <a:t> Z </a:t>
            </a:r>
          </a:p>
        </p:txBody>
      </p:sp>
    </p:spTree>
    <p:extLst>
      <p:ext uri="{BB962C8B-B14F-4D97-AF65-F5344CB8AC3E}">
        <p14:creationId xmlns:p14="http://schemas.microsoft.com/office/powerpoint/2010/main" val="32083801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3.8.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 of the Function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15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Gambarkan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grafik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f(x) = x</a:t>
            </a:r>
            <a:r>
              <a:rPr lang="en-US" i="1" baseline="30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integer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integer.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Grafik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himpunan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pasangan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terurut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bentuk</a:t>
            </a:r>
            <a:r>
              <a:rPr lang="en-US" dirty="0">
                <a:latin typeface="Bookman Old Style" panose="02050604050505020204" pitchFamily="18" charset="0"/>
              </a:rPr>
              <a:t> (</a:t>
            </a:r>
            <a:r>
              <a:rPr lang="en-US" i="1" dirty="0">
                <a:latin typeface="Bookman Old Style" panose="02050604050505020204" pitchFamily="18" charset="0"/>
              </a:rPr>
              <a:t>x, f</a:t>
            </a:r>
            <a:r>
              <a:rPr lang="en-US" dirty="0">
                <a:latin typeface="Bookman Old Style" panose="02050604050505020204" pitchFamily="18" charset="0"/>
              </a:rPr>
              <a:t>(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))</a:t>
            </a:r>
            <a:r>
              <a:rPr lang="en-US" i="1" dirty="0">
                <a:latin typeface="Bookman Old Style" panose="02050604050505020204" pitchFamily="18" charset="0"/>
              </a:rPr>
              <a:t> =</a:t>
            </a:r>
            <a:r>
              <a:rPr lang="en-US" dirty="0">
                <a:latin typeface="Bookman Old Style" panose="02050604050505020204" pitchFamily="18" charset="0"/>
              </a:rPr>
              <a:t> (</a:t>
            </a:r>
            <a:r>
              <a:rPr lang="en-US" i="1" dirty="0">
                <a:latin typeface="Bookman Old Style" panose="02050604050505020204" pitchFamily="18" charset="0"/>
              </a:rPr>
              <a:t>x, x</a:t>
            </a:r>
            <a:r>
              <a:rPr lang="en-US" i="1" baseline="30000" dirty="0">
                <a:latin typeface="Bookman Old Style" panose="02050604050505020204" pitchFamily="18" charset="0"/>
              </a:rPr>
              <a:t>2</a:t>
            </a:r>
            <a:r>
              <a:rPr lang="en-US" dirty="0">
                <a:latin typeface="Bookman Old Style" panose="02050604050505020204" pitchFamily="18" charset="0"/>
              </a:rPr>
              <a:t>), </a:t>
            </a:r>
            <a:r>
              <a:rPr lang="en-US" dirty="0" err="1">
                <a:latin typeface="Bookman Old Style" panose="02050604050505020204" pitchFamily="18" charset="0"/>
              </a:rPr>
              <a:t>dimana</a:t>
            </a:r>
            <a:r>
              <a:rPr lang="en-US" dirty="0">
                <a:latin typeface="Bookman Old Style" panose="02050604050505020204" pitchFamily="18" charset="0"/>
              </a:rPr>
              <a:t> n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bulat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  <a:r>
              <a:rPr lang="en-US" dirty="0" err="1">
                <a:latin typeface="Bookman Old Style" panose="02050604050505020204" pitchFamily="18" charset="0"/>
              </a:rPr>
              <a:t>Grafik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tersebut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digambarkan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seperti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berikut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052C1-1130-AE49-8A2B-506A41C4398F}"/>
              </a:ext>
            </a:extLst>
          </p:cNvPr>
          <p:cNvSpPr/>
          <p:nvPr/>
        </p:nvSpPr>
        <p:spPr>
          <a:xfrm>
            <a:off x="4067944" y="6130231"/>
            <a:ext cx="533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latin typeface="Bookman Old Style" panose="02050604050505020204" pitchFamily="18" charset="0"/>
              </a:rPr>
              <a:t>Gambar 3.8. </a:t>
            </a:r>
            <a:r>
              <a:rPr lang="en-ID" sz="1400" dirty="0" err="1">
                <a:latin typeface="Bookman Old Style" panose="02050604050505020204" pitchFamily="18" charset="0"/>
              </a:rPr>
              <a:t>Grafik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i="1" dirty="0">
                <a:latin typeface="Bookman Old Style" panose="02050604050505020204" pitchFamily="18" charset="0"/>
              </a:rPr>
              <a:t>f</a:t>
            </a:r>
            <a:r>
              <a:rPr lang="en-ID" sz="1400" dirty="0">
                <a:latin typeface="Bookman Old Style" panose="02050604050505020204" pitchFamily="18" charset="0"/>
              </a:rPr>
              <a:t>(</a:t>
            </a:r>
            <a:r>
              <a:rPr lang="en-ID" sz="1400" i="1" dirty="0">
                <a:latin typeface="Bookman Old Style" panose="02050604050505020204" pitchFamily="18" charset="0"/>
              </a:rPr>
              <a:t>x</a:t>
            </a:r>
            <a:r>
              <a:rPr lang="en-ID" sz="1400" dirty="0">
                <a:latin typeface="Bookman Old Style" panose="02050604050505020204" pitchFamily="18" charset="0"/>
              </a:rPr>
              <a:t>) = </a:t>
            </a:r>
            <a:r>
              <a:rPr lang="en-ID" sz="1400" i="1" dirty="0">
                <a:latin typeface="Bookman Old Style" panose="02050604050505020204" pitchFamily="18" charset="0"/>
              </a:rPr>
              <a:t>x</a:t>
            </a:r>
            <a:r>
              <a:rPr lang="en-ID" sz="1400" i="1" baseline="30000" dirty="0">
                <a:latin typeface="Bookman Old Style" panose="02050604050505020204" pitchFamily="18" charset="0"/>
              </a:rPr>
              <a:t>2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  <a:r>
              <a:rPr lang="en-ID" sz="1400" dirty="0" err="1">
                <a:latin typeface="Bookman Old Style" panose="02050604050505020204" pitchFamily="18" charset="0"/>
              </a:rPr>
              <a:t>dari</a:t>
            </a:r>
            <a:r>
              <a:rPr lang="en-ID" sz="1400" dirty="0">
                <a:latin typeface="Bookman Old Style" panose="02050604050505020204" pitchFamily="18" charset="0"/>
              </a:rPr>
              <a:t> Z </a:t>
            </a:r>
            <a:r>
              <a:rPr lang="en-ID" sz="1400" dirty="0" err="1">
                <a:latin typeface="Bookman Old Style" panose="02050604050505020204" pitchFamily="18" charset="0"/>
              </a:rPr>
              <a:t>ke</a:t>
            </a:r>
            <a:r>
              <a:rPr lang="en-ID" sz="1400" dirty="0">
                <a:latin typeface="Bookman Old Style" panose="02050604050505020204" pitchFamily="18" charset="0"/>
              </a:rPr>
              <a:t> Z</a:t>
            </a:r>
            <a:r>
              <a:rPr lang="en-US" sz="1400" dirty="0">
                <a:latin typeface="Bookman Old Style" panose="02050604050505020204" pitchFamily="18" charset="0"/>
              </a:rPr>
              <a:t>	</a:t>
            </a:r>
            <a:r>
              <a:rPr lang="en-ID" sz="1400" dirty="0">
                <a:latin typeface="Bookman Old Style" panose="02050604050505020204" pitchFamily="18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F6EAC-178B-4748-B00A-D9D0F9E2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834508"/>
            <a:ext cx="2952328" cy="256452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127837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3.9.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Floor &amp; Ceiling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</a:rPr>
              <a:t>floor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menetapkan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real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integer </a:t>
            </a:r>
            <a:r>
              <a:rPr lang="en-US" dirty="0" err="1">
                <a:latin typeface="Bookman Old Style" panose="02050604050505020204" pitchFamily="18" charset="0"/>
              </a:rPr>
              <a:t>terbesar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kurang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atau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. Nilai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floor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dilambangkan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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</a:t>
            </a:r>
            <a:r>
              <a:rPr lang="en-US" dirty="0">
                <a:latin typeface="Bookman Old Style" panose="02050604050505020204" pitchFamily="18" charset="0"/>
              </a:rPr>
              <a:t>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</a:rPr>
              <a:t>ceiling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menetapkan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real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</a:t>
            </a:r>
            <a:r>
              <a:rPr lang="en-US" dirty="0">
                <a:latin typeface="Bookman Old Style" panose="02050604050505020204" pitchFamily="18" charset="0"/>
              </a:rPr>
              <a:t> integer </a:t>
            </a:r>
            <a:r>
              <a:rPr lang="en-US" dirty="0" err="1">
                <a:latin typeface="Bookman Old Style" panose="02050604050505020204" pitchFamily="18" charset="0"/>
              </a:rPr>
              <a:t>terkecil</a:t>
            </a:r>
            <a:r>
              <a:rPr lang="en-US" dirty="0">
                <a:latin typeface="Bookman Old Style" panose="02050604050505020204" pitchFamily="18" charset="0"/>
              </a:rPr>
              <a:t> yang </a:t>
            </a:r>
            <a:r>
              <a:rPr lang="en-US" dirty="0" err="1">
                <a:latin typeface="Bookman Old Style" panose="02050604050505020204" pitchFamily="18" charset="0"/>
              </a:rPr>
              <a:t>lebih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besar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atau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. Nilai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ceiling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dilambangkan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</a:t>
            </a:r>
            <a:r>
              <a:rPr lang="en-US" i="1" dirty="0">
                <a:latin typeface="Bookman Old Style" panose="02050604050505020204" pitchFamily="18" charset="0"/>
              </a:rPr>
              <a:t>x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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  <a:p>
            <a:pPr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16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Berikut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beberapa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nilai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fungsi</a:t>
            </a:r>
            <a:r>
              <a:rPr lang="en-US" dirty="0">
                <a:latin typeface="Bookman Old Style" panose="02050604050505020204" pitchFamily="18" charset="0"/>
              </a:rPr>
              <a:t> floor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ceiling.</a:t>
            </a:r>
            <a:endParaRPr lang="en-ID" dirty="0">
              <a:latin typeface="Bookman Old Style" panose="0205060405050502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FE3969-0643-3748-95F1-6B2839CFFDC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5" t="43115" r="3913"/>
          <a:stretch/>
        </p:blipFill>
        <p:spPr bwMode="auto">
          <a:xfrm>
            <a:off x="971600" y="4097849"/>
            <a:ext cx="7272808" cy="4832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68713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3.9.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Fungsi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Floor &amp; Ceiling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17</a:t>
            </a:r>
            <a:endParaRPr lang="en-ID" b="1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Data yang </a:t>
            </a:r>
            <a:r>
              <a:rPr lang="en-US" dirty="0" err="1">
                <a:latin typeface="Bookman Old Style" panose="02050604050505020204" pitchFamily="18" charset="0"/>
              </a:rPr>
              <a:t>tersimpan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pada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komputer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atau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dikirimkan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melalui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jaringan</a:t>
            </a:r>
            <a:r>
              <a:rPr lang="en-US" dirty="0">
                <a:latin typeface="Bookman Old Style" panose="02050604050505020204" pitchFamily="18" charset="0"/>
              </a:rPr>
              <a:t> data </a:t>
            </a:r>
            <a:r>
              <a:rPr lang="en-US" dirty="0" err="1">
                <a:latin typeface="Bookman Old Style" panose="02050604050505020204" pitchFamily="18" charset="0"/>
              </a:rPr>
              <a:t>biasanya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direpresentasikan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sebagai</a:t>
            </a:r>
            <a:r>
              <a:rPr lang="en-US" dirty="0">
                <a:latin typeface="Bookman Old Style" panose="02050604050505020204" pitchFamily="18" charset="0"/>
              </a:rPr>
              <a:t> string of bytes. </a:t>
            </a:r>
            <a:r>
              <a:rPr lang="en-US" dirty="0" err="1">
                <a:latin typeface="Bookman Old Style" panose="02050604050505020204" pitchFamily="18" charset="0"/>
              </a:rPr>
              <a:t>Setiap</a:t>
            </a:r>
            <a:r>
              <a:rPr lang="en-US" dirty="0">
                <a:latin typeface="Bookman Old Style" panose="02050604050505020204" pitchFamily="18" charset="0"/>
              </a:rPr>
              <a:t> byte </a:t>
            </a:r>
            <a:r>
              <a:rPr lang="en-US" dirty="0" err="1">
                <a:latin typeface="Bookman Old Style" panose="02050604050505020204" pitchFamily="18" charset="0"/>
              </a:rPr>
              <a:t>terdiri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8 bit. </a:t>
            </a:r>
            <a:r>
              <a:rPr lang="en-US" dirty="0" err="1">
                <a:latin typeface="Bookman Old Style" panose="02050604050505020204" pitchFamily="18" charset="0"/>
              </a:rPr>
              <a:t>Berapa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banyak</a:t>
            </a:r>
            <a:r>
              <a:rPr lang="en-US" dirty="0">
                <a:latin typeface="Bookman Old Style" panose="02050604050505020204" pitchFamily="18" charset="0"/>
              </a:rPr>
              <a:t> byte yang </a:t>
            </a:r>
            <a:r>
              <a:rPr lang="en-US" dirty="0" err="1">
                <a:latin typeface="Bookman Old Style" panose="02050604050505020204" pitchFamily="18" charset="0"/>
              </a:rPr>
              <a:t>dibutuhkan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untuk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mengkodekan</a:t>
            </a:r>
            <a:r>
              <a:rPr lang="en-US" dirty="0">
                <a:latin typeface="Bookman Old Style" panose="02050604050505020204" pitchFamily="18" charset="0"/>
              </a:rPr>
              <a:t> 100 bit data?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Untuk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menentukan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jumlah</a:t>
            </a:r>
            <a:r>
              <a:rPr lang="en-US" dirty="0">
                <a:latin typeface="Bookman Old Style" panose="02050604050505020204" pitchFamily="18" charset="0"/>
              </a:rPr>
              <a:t> byte yang </a:t>
            </a:r>
            <a:r>
              <a:rPr lang="en-US" dirty="0" err="1">
                <a:latin typeface="Bookman Old Style" panose="02050604050505020204" pitchFamily="18" charset="0"/>
              </a:rPr>
              <a:t>diperlukan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 err="1">
                <a:latin typeface="Bookman Old Style" panose="02050604050505020204" pitchFamily="18" charset="0"/>
              </a:rPr>
              <a:t>tentukan</a:t>
            </a:r>
            <a:r>
              <a:rPr lang="en-US" dirty="0">
                <a:latin typeface="Bookman Old Style" panose="02050604050505020204" pitchFamily="18" charset="0"/>
              </a:rPr>
              <a:t> integer </a:t>
            </a:r>
            <a:r>
              <a:rPr lang="en-US" dirty="0" err="1">
                <a:latin typeface="Bookman Old Style" panose="02050604050505020204" pitchFamily="18" charset="0"/>
              </a:rPr>
              <a:t>terkecil</a:t>
            </a:r>
            <a:r>
              <a:rPr lang="en-US" dirty="0">
                <a:latin typeface="Bookman Old Style" panose="02050604050505020204" pitchFamily="18" charset="0"/>
              </a:rPr>
              <a:t> yang paling </a:t>
            </a:r>
            <a:r>
              <a:rPr lang="en-US" dirty="0" err="1">
                <a:latin typeface="Bookman Old Style" panose="02050604050505020204" pitchFamily="18" charset="0"/>
              </a:rPr>
              <a:t>tidak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bernilai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hasil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100 </a:t>
            </a:r>
            <a:r>
              <a:rPr lang="en-US" dirty="0" err="1">
                <a:latin typeface="Bookman Old Style" panose="02050604050505020204" pitchFamily="18" charset="0"/>
              </a:rPr>
              <a:t>dibagi</a:t>
            </a:r>
            <a:r>
              <a:rPr lang="en-US" dirty="0">
                <a:latin typeface="Bookman Old Style" panose="02050604050505020204" pitchFamily="18" charset="0"/>
              </a:rPr>
              <a:t> 8, </a:t>
            </a:r>
            <a:r>
              <a:rPr lang="en-US" dirty="0" err="1">
                <a:latin typeface="Bookman Old Style" panose="02050604050505020204" pitchFamily="18" charset="0"/>
              </a:rPr>
              <a:t>jumlah</a:t>
            </a:r>
            <a:r>
              <a:rPr lang="en-US" dirty="0">
                <a:latin typeface="Bookman Old Style" panose="02050604050505020204" pitchFamily="18" charset="0"/>
              </a:rPr>
              <a:t> bit </a:t>
            </a:r>
            <a:r>
              <a:rPr lang="en-US" dirty="0" err="1">
                <a:latin typeface="Bookman Old Style" panose="02050604050505020204" pitchFamily="18" charset="0"/>
              </a:rPr>
              <a:t>dalam</a:t>
            </a:r>
            <a:r>
              <a:rPr lang="en-US" dirty="0">
                <a:latin typeface="Bookman Old Style" panose="02050604050505020204" pitchFamily="18" charset="0"/>
              </a:rPr>
              <a:t> byte. </a:t>
            </a: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Jadi</a:t>
            </a:r>
            <a:r>
              <a:rPr lang="en-US" dirty="0">
                <a:latin typeface="Bookman Old Style" panose="02050604050505020204" pitchFamily="18" charset="0"/>
              </a:rPr>
              <a:t>, 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</a:t>
            </a:r>
            <a:r>
              <a:rPr lang="en-US" dirty="0">
                <a:latin typeface="Bookman Old Style" panose="02050604050505020204" pitchFamily="18" charset="0"/>
              </a:rPr>
              <a:t>100/8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</a:t>
            </a:r>
            <a:r>
              <a:rPr lang="en-US" dirty="0">
                <a:latin typeface="Bookman Old Style" panose="02050604050505020204" pitchFamily="18" charset="0"/>
              </a:rPr>
              <a:t> = 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</a:t>
            </a:r>
            <a:r>
              <a:rPr lang="en-US" dirty="0">
                <a:latin typeface="Bookman Old Style" panose="02050604050505020204" pitchFamily="18" charset="0"/>
              </a:rPr>
              <a:t>12.5</a:t>
            </a:r>
            <a:r>
              <a:rPr lang="en-US" dirty="0">
                <a:latin typeface="Bookman Old Style" panose="02050604050505020204" pitchFamily="18" charset="0"/>
                <a:sym typeface="Symbol" pitchFamily="2" charset="2"/>
              </a:rPr>
              <a:t></a:t>
            </a:r>
            <a:r>
              <a:rPr lang="en-US" dirty="0">
                <a:latin typeface="Bookman Old Style" panose="02050604050505020204" pitchFamily="18" charset="0"/>
              </a:rPr>
              <a:t>= 13 byte </a:t>
            </a:r>
            <a:r>
              <a:rPr lang="en-US" dirty="0" err="1">
                <a:latin typeface="Bookman Old Style" panose="02050604050505020204" pitchFamily="18" charset="0"/>
              </a:rPr>
              <a:t>dibutuhkan</a:t>
            </a:r>
            <a:r>
              <a:rPr lang="en-US" dirty="0">
                <a:latin typeface="Bookman Old Style" panose="02050604050505020204" pitchFamily="18" charset="0"/>
              </a:rPr>
              <a:t>.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8830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3.10.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Sequence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25702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b="1" dirty="0">
                    <a:latin typeface="Bookman Old Style" panose="02050604050505020204" pitchFamily="18" charset="0"/>
                  </a:rPr>
                  <a:t>Sequence</a:t>
                </a:r>
                <a:r>
                  <a:rPr lang="en-US" dirty="0">
                    <a:latin typeface="Bookman Old Style" panose="02050604050505020204" pitchFamily="18" charset="0"/>
                  </a:rPr>
                  <a:t> (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barisan</a:t>
                </a:r>
                <a:r>
                  <a:rPr lang="en-US" dirty="0">
                    <a:latin typeface="Bookman Old Style" panose="02050604050505020204" pitchFamily="18" charset="0"/>
                  </a:rPr>
                  <a:t>)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suatu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subset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bilangan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bulat</a:t>
                </a:r>
                <a:r>
                  <a:rPr lang="en-US" dirty="0">
                    <a:latin typeface="Bookman Old Style" panose="02050604050505020204" pitchFamily="18" charset="0"/>
                  </a:rPr>
                  <a:t> (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biasanya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{0, 1, 2, …}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{1, 2, 3, …}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himpunan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S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Dilambangkan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i="1" dirty="0">
                    <a:latin typeface="Bookman Old Style" panose="02050604050505020204" pitchFamily="18" charset="0"/>
                  </a:rPr>
                  <a:t>.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18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Misalkan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. </a:t>
                </a: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List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</a:t>
                </a:r>
                <a:r>
                  <a:rPr lang="en-US" dirty="0" err="1">
                    <a:latin typeface="Bookman Old Style" panose="02050604050505020204" pitchFamily="18" charset="0"/>
                  </a:rPr>
                  <a:t>tersebut</a:t>
                </a:r>
                <a:r>
                  <a:rPr lang="en-US" dirty="0">
                    <a:latin typeface="Bookman Old Style" panose="02050604050505020204" pitchFamily="18" charset="0"/>
                  </a:rPr>
                  <a:t>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menjadi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1,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3</a:t>
                </a:r>
                <a:r>
                  <a:rPr lang="en-US" i="1" dirty="0">
                    <a:latin typeface="Bookman Old Style" panose="02050604050505020204" pitchFamily="18" charset="0"/>
                  </a:rPr>
                  <a:t>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4</a:t>
                </a:r>
                <a:r>
                  <a:rPr lang="en-US" dirty="0">
                    <a:latin typeface="Bookman Old Style" panose="02050604050505020204" pitchFamily="18" charset="0"/>
                  </a:rPr>
                  <a:t>, …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1,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, …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2570255"/>
              </a:xfrm>
              <a:prstGeom prst="rect">
                <a:avLst/>
              </a:prstGeom>
              <a:blipFill>
                <a:blip r:embed="rId4"/>
                <a:stretch>
                  <a:fillRect l="-604" t="-985" r="-453" b="-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03536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3.11.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Geometric Progression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5086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b="1" dirty="0">
                    <a:latin typeface="Bookman Old Style" panose="02050604050505020204" pitchFamily="18" charset="0"/>
                  </a:rPr>
                  <a:t>Geometric progression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bentuk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</a:p>
              <a:p>
                <a:pPr marL="449263" algn="ctr">
                  <a:spcBef>
                    <a:spcPts val="600"/>
                  </a:spcBef>
                </a:pPr>
                <a:r>
                  <a:rPr lang="en-US" i="1" dirty="0">
                    <a:latin typeface="Bookman Old Style" panose="02050604050505020204" pitchFamily="18" charset="0"/>
                  </a:rPr>
                  <a:t>a,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ar</a:t>
                </a:r>
                <a:r>
                  <a:rPr lang="en-US" i="1" dirty="0">
                    <a:latin typeface="Bookman Old Style" panose="02050604050505020204" pitchFamily="18" charset="0"/>
                  </a:rPr>
                  <a:t>, ar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, …,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ar</a:t>
                </a:r>
                <a:r>
                  <a:rPr lang="en-US" i="1" baseline="30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i="1" dirty="0">
                    <a:latin typeface="Bookman Old Style" panose="02050604050505020204" pitchFamily="18" charset="0"/>
                  </a:rPr>
                  <a:t>, … </a:t>
                </a:r>
              </a:p>
              <a:p>
                <a:pPr marL="449263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dimana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b="1" dirty="0">
                    <a:latin typeface="Bookman Old Style" panose="02050604050505020204" pitchFamily="18" charset="0"/>
                  </a:rPr>
                  <a:t>initial term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b="1" dirty="0">
                    <a:latin typeface="Bookman Old Style" panose="02050604050505020204" pitchFamily="18" charset="0"/>
                  </a:rPr>
                  <a:t>common ratio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r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bilangan</a:t>
                </a:r>
                <a:r>
                  <a:rPr lang="en-US" dirty="0">
                    <a:latin typeface="Bookman Old Style" panose="02050604050505020204" pitchFamily="18" charset="0"/>
                  </a:rPr>
                  <a:t> real.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19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Sequence: 	{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b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b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=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n</a:t>
                </a:r>
                <a:endParaRPr lang="en-US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{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c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c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= 2 . 5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n</a:t>
                </a:r>
                <a:endParaRPr lang="en-US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{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d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d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n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= 6 . (1/3)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</a:p>
              <a:p>
                <a:pPr marL="450850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geometric progression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initial term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common ratio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sama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1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-1; 2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5;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serta</a:t>
                </a:r>
                <a:r>
                  <a:rPr lang="en-US" dirty="0">
                    <a:latin typeface="Bookman Old Style" panose="02050604050505020204" pitchFamily="18" charset="0"/>
                  </a:rPr>
                  <a:t> 6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1/3. </a:t>
                </a:r>
              </a:p>
              <a:p>
                <a:pPr marL="450850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Berturut-turut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jika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kita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n = 0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maka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12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List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term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b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3,</a:t>
                </a:r>
                <a:r>
                  <a:rPr lang="en-US" dirty="0">
                    <a:latin typeface="Bookman Old Style" panose="02050604050505020204" pitchFamily="18" charset="0"/>
                  </a:rPr>
                  <a:t> …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1, -1, 1, -1, 1, …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List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term </a:t>
                </a:r>
                <a:r>
                  <a:rPr lang="en-US" i="1" dirty="0">
                    <a:latin typeface="Bookman Old Style" panose="02050604050505020204" pitchFamily="18" charset="0"/>
                  </a:rPr>
                  <a:t>c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c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c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c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3,</a:t>
                </a:r>
                <a:r>
                  <a:rPr lang="en-US" dirty="0">
                    <a:latin typeface="Bookman Old Style" panose="02050604050505020204" pitchFamily="18" charset="0"/>
                  </a:rPr>
                  <a:t> …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2, 10, 50, 250, 1250 …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List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term </a:t>
                </a:r>
                <a:r>
                  <a:rPr lang="en-US" i="1" dirty="0">
                    <a:latin typeface="Bookman Old Style" panose="02050604050505020204" pitchFamily="18" charset="0"/>
                  </a:rPr>
                  <a:t>d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d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d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i="1" dirty="0">
                    <a:latin typeface="Bookman Old Style" panose="02050604050505020204" pitchFamily="18" charset="0"/>
                  </a:rPr>
                  <a:t>d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3</a:t>
                </a:r>
                <a:r>
                  <a:rPr lang="en-US" dirty="0">
                    <a:latin typeface="Bookman Old Style" panose="02050604050505020204" pitchFamily="18" charset="0"/>
                  </a:rPr>
                  <a:t>, …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6, 2,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27</m:t>
                        </m:r>
                      </m:den>
                    </m:f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…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5086777"/>
              </a:xfrm>
              <a:prstGeom prst="rect">
                <a:avLst/>
              </a:prstGeom>
              <a:blipFill>
                <a:blip r:embed="rId4"/>
                <a:stretch>
                  <a:fillRect l="-604" t="-499" r="-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9596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3.12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Arithmetic Progression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367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b="1" dirty="0">
                <a:latin typeface="Bookman Old Style" panose="02050604050505020204" pitchFamily="18" charset="0"/>
              </a:rPr>
              <a:t>Arithmetic Progression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sequence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bentuk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</a:p>
          <a:p>
            <a:pPr algn="ctr">
              <a:spcBef>
                <a:spcPts val="600"/>
              </a:spcBef>
            </a:pPr>
            <a:r>
              <a:rPr lang="en-US" i="1" dirty="0">
                <a:latin typeface="Bookman Old Style" panose="02050604050505020204" pitchFamily="18" charset="0"/>
              </a:rPr>
              <a:t>a, a + d, a + 2d, … , a + </a:t>
            </a:r>
            <a:r>
              <a:rPr lang="en-US" i="1" dirty="0" err="1">
                <a:latin typeface="Bookman Old Style" panose="02050604050505020204" pitchFamily="18" charset="0"/>
              </a:rPr>
              <a:t>nd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449263" algn="just"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dimana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</a:rPr>
              <a:t>initial term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b="1" dirty="0">
                <a:latin typeface="Bookman Old Style" panose="02050604050505020204" pitchFamily="18" charset="0"/>
              </a:rPr>
              <a:t>common difference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d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bilangan</a:t>
            </a:r>
            <a:r>
              <a:rPr lang="en-US" dirty="0">
                <a:latin typeface="Bookman Old Style" panose="02050604050505020204" pitchFamily="18" charset="0"/>
              </a:rPr>
              <a:t> real.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20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Sequence {</a:t>
            </a:r>
            <a:r>
              <a:rPr lang="en-US" i="1" dirty="0" err="1">
                <a:latin typeface="Bookman Old Style" panose="02050604050505020204" pitchFamily="18" charset="0"/>
              </a:rPr>
              <a:t>s</a:t>
            </a:r>
            <a:r>
              <a:rPr lang="en-US" i="1" baseline="-25000" dirty="0" err="1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}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s</a:t>
            </a:r>
            <a:r>
              <a:rPr lang="en-US" i="1" baseline="-25000" dirty="0" err="1">
                <a:latin typeface="Bookman Old Style" panose="02050604050505020204" pitchFamily="18" charset="0"/>
              </a:rPr>
              <a:t>n</a:t>
            </a:r>
            <a:r>
              <a:rPr lang="en-US" i="1" baseline="-25000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-1 + 4</a:t>
            </a:r>
            <a:r>
              <a:rPr lang="en-US" i="1" dirty="0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{</a:t>
            </a:r>
            <a:r>
              <a:rPr lang="en-US" i="1" dirty="0" err="1">
                <a:latin typeface="Bookman Old Style" panose="02050604050505020204" pitchFamily="18" charset="0"/>
              </a:rPr>
              <a:t>t</a:t>
            </a:r>
            <a:r>
              <a:rPr lang="en-US" i="1" baseline="-25000" dirty="0" err="1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}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t</a:t>
            </a:r>
            <a:r>
              <a:rPr lang="en-US" i="1" baseline="-25000" dirty="0" err="1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 = 7 – 3</a:t>
            </a:r>
            <a:r>
              <a:rPr lang="en-US" i="1" dirty="0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keduanya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merupakan</a:t>
            </a:r>
            <a:r>
              <a:rPr lang="en-US" dirty="0">
                <a:latin typeface="Bookman Old Style" panose="02050604050505020204" pitchFamily="18" charset="0"/>
              </a:rPr>
              <a:t> arithmetic progression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initial term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common difference </a:t>
            </a:r>
            <a:r>
              <a:rPr lang="en-US" dirty="0" err="1">
                <a:latin typeface="Bookman Old Style" panose="02050604050505020204" pitchFamily="18" charset="0"/>
              </a:rPr>
              <a:t>sama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-1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4, </a:t>
            </a:r>
            <a:r>
              <a:rPr lang="en-US" dirty="0" err="1">
                <a:latin typeface="Bookman Old Style" panose="02050604050505020204" pitchFamily="18" charset="0"/>
              </a:rPr>
              <a:t>serta</a:t>
            </a:r>
            <a:r>
              <a:rPr lang="en-US" dirty="0">
                <a:latin typeface="Bookman Old Style" panose="02050604050505020204" pitchFamily="18" charset="0"/>
              </a:rPr>
              <a:t> 7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-3, </a:t>
            </a:r>
            <a:r>
              <a:rPr lang="en-US" dirty="0" err="1">
                <a:latin typeface="Bookman Old Style" panose="02050604050505020204" pitchFamily="18" charset="0"/>
              </a:rPr>
              <a:t>berturut-turut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jika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kita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mulai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 = 0.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List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term s</a:t>
            </a:r>
            <a:r>
              <a:rPr lang="en-US" baseline="-25000" dirty="0">
                <a:latin typeface="Bookman Old Style" panose="02050604050505020204" pitchFamily="18" charset="0"/>
              </a:rPr>
              <a:t>0</a:t>
            </a:r>
            <a:r>
              <a:rPr lang="en-US" dirty="0">
                <a:latin typeface="Bookman Old Style" panose="02050604050505020204" pitchFamily="18" charset="0"/>
              </a:rPr>
              <a:t>, s</a:t>
            </a:r>
            <a:r>
              <a:rPr lang="en-US" baseline="-25000" dirty="0">
                <a:latin typeface="Bookman Old Style" panose="02050604050505020204" pitchFamily="18" charset="0"/>
              </a:rPr>
              <a:t>1</a:t>
            </a:r>
            <a:r>
              <a:rPr lang="en-US" dirty="0">
                <a:latin typeface="Bookman Old Style" panose="02050604050505020204" pitchFamily="18" charset="0"/>
              </a:rPr>
              <a:t>, s</a:t>
            </a:r>
            <a:r>
              <a:rPr lang="en-US" baseline="-25000" dirty="0">
                <a:latin typeface="Bookman Old Style" panose="02050604050505020204" pitchFamily="18" charset="0"/>
              </a:rPr>
              <a:t>2</a:t>
            </a:r>
            <a:r>
              <a:rPr lang="en-US" dirty="0">
                <a:latin typeface="Bookman Old Style" panose="02050604050505020204" pitchFamily="18" charset="0"/>
              </a:rPr>
              <a:t>, s</a:t>
            </a:r>
            <a:r>
              <a:rPr lang="en-US" baseline="-25000" dirty="0">
                <a:latin typeface="Bookman Old Style" panose="02050604050505020204" pitchFamily="18" charset="0"/>
              </a:rPr>
              <a:t>3</a:t>
            </a:r>
            <a:r>
              <a:rPr lang="en-US" dirty="0">
                <a:latin typeface="Bookman Old Style" panose="02050604050505020204" pitchFamily="18" charset="0"/>
              </a:rPr>
              <a:t>, … </a:t>
            </a:r>
            <a:r>
              <a:rPr lang="en-US" dirty="0" err="1">
                <a:latin typeface="Bookman Old Style" panose="02050604050505020204" pitchFamily="18" charset="0"/>
              </a:rPr>
              <a:t>dimulai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-1, 3, 7, 11, …</a:t>
            </a:r>
            <a:endParaRPr lang="en-ID" dirty="0">
              <a:latin typeface="Bookman Old Style" panose="02050604050505020204" pitchFamily="18" charset="0"/>
            </a:endParaRPr>
          </a:p>
          <a:p>
            <a:pPr marL="449263" indent="-449263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dirty="0">
                <a:latin typeface="Bookman Old Style" panose="02050604050505020204" pitchFamily="18" charset="0"/>
              </a:rPr>
              <a:t>List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term t</a:t>
            </a:r>
            <a:r>
              <a:rPr lang="en-US" baseline="-25000" dirty="0">
                <a:latin typeface="Bookman Old Style" panose="02050604050505020204" pitchFamily="18" charset="0"/>
              </a:rPr>
              <a:t>0</a:t>
            </a:r>
            <a:r>
              <a:rPr lang="en-US" dirty="0">
                <a:latin typeface="Bookman Old Style" panose="02050604050505020204" pitchFamily="18" charset="0"/>
              </a:rPr>
              <a:t>, t</a:t>
            </a:r>
            <a:r>
              <a:rPr lang="en-US" baseline="-25000" dirty="0">
                <a:latin typeface="Bookman Old Style" panose="02050604050505020204" pitchFamily="18" charset="0"/>
              </a:rPr>
              <a:t>1</a:t>
            </a:r>
            <a:r>
              <a:rPr lang="en-US" dirty="0">
                <a:latin typeface="Bookman Old Style" panose="02050604050505020204" pitchFamily="18" charset="0"/>
              </a:rPr>
              <a:t>, t</a:t>
            </a:r>
            <a:r>
              <a:rPr lang="en-US" baseline="-25000" dirty="0">
                <a:latin typeface="Bookman Old Style" panose="02050604050505020204" pitchFamily="18" charset="0"/>
              </a:rPr>
              <a:t>2</a:t>
            </a:r>
            <a:r>
              <a:rPr lang="en-US" dirty="0">
                <a:latin typeface="Bookman Old Style" panose="02050604050505020204" pitchFamily="18" charset="0"/>
              </a:rPr>
              <a:t>, t</a:t>
            </a:r>
            <a:r>
              <a:rPr lang="en-US" baseline="-25000" dirty="0">
                <a:latin typeface="Bookman Old Style" panose="02050604050505020204" pitchFamily="18" charset="0"/>
              </a:rPr>
              <a:t>3</a:t>
            </a:r>
            <a:r>
              <a:rPr lang="en-US" dirty="0">
                <a:latin typeface="Bookman Old Style" panose="02050604050505020204" pitchFamily="18" charset="0"/>
              </a:rPr>
              <a:t>, … </a:t>
            </a:r>
            <a:r>
              <a:rPr lang="en-US" dirty="0" err="1">
                <a:latin typeface="Bookman Old Style" panose="02050604050505020204" pitchFamily="18" charset="0"/>
              </a:rPr>
              <a:t>dimulai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7, 4, 1, -2, …</a:t>
            </a:r>
            <a:endParaRPr lang="en-ID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133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3.13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Recurrence Relation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4816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Requrrence</a:t>
                </a:r>
                <a:r>
                  <a:rPr lang="en-US" b="1" dirty="0">
                    <a:latin typeface="Bookman Old Style" panose="02050604050505020204" pitchFamily="18" charset="0"/>
                  </a:rPr>
                  <a:t> relation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{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persamaan</a:t>
                </a:r>
                <a:r>
                  <a:rPr lang="en-US" dirty="0">
                    <a:latin typeface="Bookman Old Style" panose="02050604050505020204" pitchFamily="18" charset="0"/>
                  </a:rPr>
                  <a:t>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mengekspresikan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pada</a:t>
                </a:r>
                <a:r>
                  <a:rPr lang="en-US" dirty="0">
                    <a:latin typeface="Bookman Old Style" panose="02050604050505020204" pitchFamily="18" charset="0"/>
                  </a:rPr>
                  <a:t> term dari satu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lebih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pada</a:t>
                </a:r>
                <a:r>
                  <a:rPr lang="en-US" dirty="0">
                    <a:latin typeface="Bookman Old Style" panose="02050604050505020204" pitchFamily="18" charset="0"/>
                  </a:rPr>
                  <a:t> term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sebelumnya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pada</a:t>
                </a:r>
                <a:r>
                  <a:rPr lang="en-US" dirty="0">
                    <a:latin typeface="Bookman Old Style" panose="02050604050505020204" pitchFamily="18" charset="0"/>
                  </a:rPr>
                  <a:t> sequence,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yaitu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i="1" dirty="0">
                    <a:latin typeface="Bookman Old Style" panose="02050604050505020204" pitchFamily="18" charset="0"/>
                  </a:rPr>
                  <a:t>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i="1" dirty="0">
                    <a:latin typeface="Bookman Old Style" panose="02050604050505020204" pitchFamily="18" charset="0"/>
                  </a:rPr>
                  <a:t>, … 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n-1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semua</a:t>
                </a:r>
                <a:r>
                  <a:rPr lang="en-US" dirty="0">
                    <a:latin typeface="Bookman Old Style" panose="02050604050505020204" pitchFamily="18" charset="0"/>
                  </a:rPr>
                  <a:t> integer 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i="1" dirty="0">
                    <a:latin typeface="Bookman Old Style" panose="02050604050505020204" pitchFamily="18" charset="0"/>
                  </a:rPr>
                  <a:t> n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dimana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bukan</a:t>
                </a:r>
                <a:r>
                  <a:rPr lang="en-US" dirty="0">
                    <a:latin typeface="Bookman Old Style" panose="02050604050505020204" pitchFamily="18" charset="0"/>
                  </a:rPr>
                  <a:t> integer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negatif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Sebuah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disebut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solusi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relasi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rekursif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jika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persyaratannya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memenuhi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relasi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rekursif</a:t>
                </a:r>
                <a:r>
                  <a:rPr lang="en-US" dirty="0">
                    <a:latin typeface="Bookman Old Style" panose="02050604050505020204" pitchFamily="18" charset="0"/>
                  </a:rPr>
                  <a:t>.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21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Misalkan</a:t>
                </a:r>
                <a:r>
                  <a:rPr lang="en-US" dirty="0">
                    <a:latin typeface="Bookman Old Style" panose="02050604050505020204" pitchFamily="18" charset="0"/>
                  </a:rPr>
                  <a:t> {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menjadi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memenuhi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relasi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rekursif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</a:p>
              <a:p>
                <a:pPr marL="449263" algn="just">
                  <a:spcBef>
                    <a:spcPts val="600"/>
                  </a:spcBef>
                </a:pP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i="1" dirty="0">
                    <a:latin typeface="Bookman Old Style" panose="02050604050505020204" pitchFamily="18" charset="0"/>
                  </a:rPr>
                  <a:t> =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− 1</a:t>
                </a:r>
                <a:r>
                  <a:rPr lang="en-US" dirty="0">
                    <a:latin typeface="Bookman Old Style" panose="02050604050505020204" pitchFamily="18" charset="0"/>
                  </a:rPr>
                  <a:t> + 3,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= 1, 2, 3, ... 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misalkan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 = 2. </a:t>
                </a:r>
              </a:p>
              <a:p>
                <a:pPr marL="449263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Berapa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nilai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i="1" dirty="0">
                    <a:latin typeface="Bookman Old Style" panose="02050604050505020204" pitchFamily="18" charset="0"/>
                  </a:rPr>
                  <a:t>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i="1" dirty="0">
                    <a:latin typeface="Bookman Old Style" panose="02050604050505020204" pitchFamily="18" charset="0"/>
                  </a:rPr>
                  <a:t>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3</a:t>
                </a:r>
                <a:r>
                  <a:rPr lang="en-US" dirty="0">
                    <a:latin typeface="Bookman Old Style" panose="02050604050505020204" pitchFamily="18" charset="0"/>
                  </a:rPr>
                  <a:t>?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Jawab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49263" indent="-449263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Kita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melihat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relasi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rekursif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bahwa</a:t>
                </a:r>
                <a:r>
                  <a:rPr lang="en-US" dirty="0">
                    <a:latin typeface="Bookman Old Style" panose="02050604050505020204" pitchFamily="18" charset="0"/>
                  </a:rPr>
                  <a:t>: </a:t>
                </a:r>
              </a:p>
              <a:p>
                <a:pPr marL="449263" algn="just">
                  <a:spcBef>
                    <a:spcPts val="600"/>
                  </a:spcBef>
                </a:pP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=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0</a:t>
                </a:r>
                <a:r>
                  <a:rPr lang="en-US" dirty="0">
                    <a:latin typeface="Bookman Old Style" panose="02050604050505020204" pitchFamily="18" charset="0"/>
                  </a:rPr>
                  <a:t> + 3 = 2 + 3 = 5. </a:t>
                </a:r>
              </a:p>
              <a:p>
                <a:pPr marL="449263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Kemudian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diikuti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= 5 + 3 = 8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baseline="-25000" dirty="0">
                    <a:latin typeface="Bookman Old Style" panose="02050604050505020204" pitchFamily="18" charset="0"/>
                  </a:rPr>
                  <a:t>3</a:t>
                </a:r>
                <a:r>
                  <a:rPr lang="en-US" dirty="0">
                    <a:latin typeface="Bookman Old Style" panose="02050604050505020204" pitchFamily="18" charset="0"/>
                  </a:rPr>
                  <a:t> = 8 + 3 = 11.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4816703"/>
              </a:xfrm>
              <a:prstGeom prst="rect">
                <a:avLst/>
              </a:prstGeom>
              <a:blipFill>
                <a:blip r:embed="rId4"/>
                <a:stretch>
                  <a:fillRect l="-604" t="-526" r="-453" b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328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kasus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kita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saja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memasangkan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lain.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digambarkan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mata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kuliah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Diskrit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dilambangkan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{A, B, C, D, F}. 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Dikatakan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Adam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A, Chou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C,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Goodfriend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B, Rodriguez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A,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Stevens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mendapatkan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F.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F6702-0AC6-D24E-B7C8-E4150578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3933056"/>
            <a:ext cx="4279282" cy="191202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608143-235F-8246-A17D-7022C73BEFDB}"/>
              </a:ext>
            </a:extLst>
          </p:cNvPr>
          <p:cNvSpPr/>
          <p:nvPr/>
        </p:nvSpPr>
        <p:spPr>
          <a:xfrm>
            <a:off x="1112783" y="6108134"/>
            <a:ext cx="7021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Gambar 3.1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Pemetaan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mahasiswa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kuliah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Diskrit</a:t>
            </a:r>
            <a:r>
              <a:rPr lang="en-ID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693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3.14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Fibonacci Sequence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b="1" dirty="0">
                <a:latin typeface="Bookman Old Style" panose="02050604050505020204" pitchFamily="18" charset="0"/>
              </a:rPr>
              <a:t>Fibonacci sequence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berbentuk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r>
              <a:rPr lang="en-US" i="1" dirty="0">
                <a:latin typeface="Bookman Old Style" panose="02050604050505020204" pitchFamily="18" charset="0"/>
              </a:rPr>
              <a:t> f</a:t>
            </a:r>
            <a:r>
              <a:rPr lang="en-US" i="1" baseline="-25000" dirty="0">
                <a:latin typeface="Bookman Old Style" panose="02050604050505020204" pitchFamily="18" charset="0"/>
              </a:rPr>
              <a:t>0</a:t>
            </a:r>
            <a:r>
              <a:rPr lang="en-US" i="1" dirty="0">
                <a:latin typeface="Bookman Old Style" panose="02050604050505020204" pitchFamily="18" charset="0"/>
              </a:rPr>
              <a:t>, f</a:t>
            </a:r>
            <a:r>
              <a:rPr lang="en-US" i="1" baseline="-25000" dirty="0">
                <a:latin typeface="Bookman Old Style" panose="02050604050505020204" pitchFamily="18" charset="0"/>
              </a:rPr>
              <a:t>1</a:t>
            </a:r>
            <a:r>
              <a:rPr lang="en-US" i="1" dirty="0">
                <a:latin typeface="Bookman Old Style" panose="02050604050505020204" pitchFamily="18" charset="0"/>
              </a:rPr>
              <a:t>, f</a:t>
            </a:r>
            <a:r>
              <a:rPr lang="en-US" i="1" baseline="-25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,</a:t>
            </a:r>
            <a:r>
              <a:rPr lang="en-US" dirty="0">
                <a:latin typeface="Bookman Old Style" panose="02050604050505020204" pitchFamily="18" charset="0"/>
              </a:rPr>
              <a:t> … </a:t>
            </a:r>
          </a:p>
          <a:p>
            <a:pPr marL="450850" algn="just"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didefinisikan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dengan</a:t>
            </a:r>
            <a:r>
              <a:rPr lang="en-US" dirty="0">
                <a:latin typeface="Bookman Old Style" panose="02050604050505020204" pitchFamily="18" charset="0"/>
              </a:rPr>
              <a:t> initial condition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0</a:t>
            </a:r>
            <a:r>
              <a:rPr lang="en-US" i="1" dirty="0">
                <a:latin typeface="Bookman Old Style" panose="02050604050505020204" pitchFamily="18" charset="0"/>
              </a:rPr>
              <a:t> = 0, f</a:t>
            </a:r>
            <a:r>
              <a:rPr lang="en-US" i="1" baseline="-25000" dirty="0">
                <a:latin typeface="Bookman Old Style" panose="02050604050505020204" pitchFamily="18" charset="0"/>
              </a:rPr>
              <a:t>1</a:t>
            </a:r>
            <a:r>
              <a:rPr lang="en-US" i="1" dirty="0">
                <a:latin typeface="Bookman Old Style" panose="02050604050505020204" pitchFamily="18" charset="0"/>
              </a:rPr>
              <a:t> = 1,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450850" algn="just"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recurrencce</a:t>
            </a:r>
            <a:r>
              <a:rPr lang="en-US" dirty="0">
                <a:latin typeface="Bookman Old Style" panose="02050604050505020204" pitchFamily="18" charset="0"/>
              </a:rPr>
              <a:t> relation: </a:t>
            </a:r>
            <a:r>
              <a:rPr lang="en-US" i="1" dirty="0" err="1">
                <a:latin typeface="Bookman Old Style" panose="02050604050505020204" pitchFamily="18" charset="0"/>
              </a:rPr>
              <a:t>f</a:t>
            </a:r>
            <a:r>
              <a:rPr lang="en-US" i="1" baseline="-25000" dirty="0" err="1">
                <a:latin typeface="Bookman Old Style" panose="02050604050505020204" pitchFamily="18" charset="0"/>
              </a:rPr>
              <a:t>n</a:t>
            </a:r>
            <a:r>
              <a:rPr lang="en-US" i="1" dirty="0">
                <a:latin typeface="Bookman Old Style" panose="02050604050505020204" pitchFamily="18" charset="0"/>
              </a:rPr>
              <a:t> = f</a:t>
            </a:r>
            <a:r>
              <a:rPr lang="en-US" i="1" baseline="-25000" dirty="0">
                <a:latin typeface="Bookman Old Style" panose="02050604050505020204" pitchFamily="18" charset="0"/>
              </a:rPr>
              <a:t>n-1</a:t>
            </a:r>
            <a:r>
              <a:rPr lang="en-US" i="1" dirty="0">
                <a:latin typeface="Bookman Old Style" panose="02050604050505020204" pitchFamily="18" charset="0"/>
              </a:rPr>
              <a:t> + f</a:t>
            </a:r>
            <a:r>
              <a:rPr lang="en-US" i="1" baseline="-25000" dirty="0">
                <a:latin typeface="Bookman Old Style" panose="02050604050505020204" pitchFamily="18" charset="0"/>
              </a:rPr>
              <a:t>n-2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</a:p>
          <a:p>
            <a:pPr marL="450850" algn="just">
              <a:spcBef>
                <a:spcPts val="6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untuk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n</a:t>
            </a:r>
            <a:r>
              <a:rPr lang="en-US" dirty="0">
                <a:latin typeface="Bookman Old Style" panose="02050604050505020204" pitchFamily="18" charset="0"/>
              </a:rPr>
              <a:t> = 2, 3, 4, …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b="1" dirty="0" err="1">
                <a:latin typeface="Bookman Old Style" panose="02050604050505020204" pitchFamily="18" charset="0"/>
              </a:rPr>
              <a:t>Contoh</a:t>
            </a:r>
            <a:r>
              <a:rPr lang="en-US" b="1" dirty="0">
                <a:latin typeface="Bookman Old Style" panose="02050604050505020204" pitchFamily="18" charset="0"/>
              </a:rPr>
              <a:t> 22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1200"/>
              </a:spcBef>
              <a:buFont typeface="Wingdings" pitchFamily="2" charset="2"/>
              <a:buChar char="q"/>
            </a:pPr>
            <a:r>
              <a:rPr lang="en-US" dirty="0" err="1">
                <a:latin typeface="Bookman Old Style" panose="02050604050505020204" pitchFamily="18" charset="0"/>
              </a:rPr>
              <a:t>Temukan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angka</a:t>
            </a:r>
            <a:r>
              <a:rPr lang="en-US" dirty="0">
                <a:latin typeface="Bookman Old Style" panose="02050604050505020204" pitchFamily="18" charset="0"/>
              </a:rPr>
              <a:t> Fibonacci </a:t>
            </a:r>
            <a:r>
              <a:rPr lang="en-US" dirty="0" err="1">
                <a:latin typeface="Bookman Old Style" panose="02050604050505020204" pitchFamily="18" charset="0"/>
              </a:rPr>
              <a:t>dari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, f</a:t>
            </a:r>
            <a:r>
              <a:rPr lang="en-US" i="1" baseline="-25000" dirty="0">
                <a:latin typeface="Bookman Old Style" panose="02050604050505020204" pitchFamily="18" charset="0"/>
              </a:rPr>
              <a:t>3</a:t>
            </a:r>
            <a:r>
              <a:rPr lang="en-US" i="1" dirty="0">
                <a:latin typeface="Bookman Old Style" panose="02050604050505020204" pitchFamily="18" charset="0"/>
              </a:rPr>
              <a:t>, f</a:t>
            </a:r>
            <a:r>
              <a:rPr lang="en-US" i="1" baseline="-25000" dirty="0">
                <a:latin typeface="Bookman Old Style" panose="02050604050505020204" pitchFamily="18" charset="0"/>
              </a:rPr>
              <a:t>4</a:t>
            </a:r>
            <a:r>
              <a:rPr lang="en-US" i="1" dirty="0">
                <a:latin typeface="Bookman Old Style" panose="02050604050505020204" pitchFamily="18" charset="0"/>
              </a:rPr>
              <a:t>, f</a:t>
            </a:r>
            <a:r>
              <a:rPr lang="en-US" i="1" baseline="-25000" dirty="0">
                <a:latin typeface="Bookman Old Style" panose="02050604050505020204" pitchFamily="18" charset="0"/>
              </a:rPr>
              <a:t>5</a:t>
            </a:r>
            <a:r>
              <a:rPr lang="en-US" i="1" dirty="0">
                <a:latin typeface="Bookman Old Style" panose="02050604050505020204" pitchFamily="18" charset="0"/>
              </a:rPr>
              <a:t>,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Bookman Old Style" panose="02050604050505020204" pitchFamily="18" charset="0"/>
              </a:rPr>
              <a:t>dan</a:t>
            </a:r>
            <a:r>
              <a:rPr lang="en-US" i="1" dirty="0">
                <a:latin typeface="Bookman Old Style" panose="02050604050505020204" pitchFamily="18" charset="0"/>
              </a:rPr>
              <a:t> f</a:t>
            </a:r>
            <a:r>
              <a:rPr lang="en-US" i="1" baseline="-25000" dirty="0">
                <a:latin typeface="Bookman Old Style" panose="02050604050505020204" pitchFamily="18" charset="0"/>
              </a:rPr>
              <a:t>6</a:t>
            </a:r>
            <a:endParaRPr lang="en-ID" dirty="0">
              <a:latin typeface="Bookman Old Style" panose="02050604050505020204" pitchFamily="18" charset="0"/>
            </a:endParaRPr>
          </a:p>
          <a:p>
            <a:pPr algn="just">
              <a:spcBef>
                <a:spcPts val="1200"/>
              </a:spcBef>
            </a:pPr>
            <a:r>
              <a:rPr lang="en-US" dirty="0" err="1">
                <a:latin typeface="Bookman Old Style" panose="02050604050505020204" pitchFamily="18" charset="0"/>
              </a:rPr>
              <a:t>Jawab</a:t>
            </a:r>
            <a:r>
              <a:rPr lang="en-US" dirty="0">
                <a:latin typeface="Bookman Old Style" panose="02050604050505020204" pitchFamily="18" charset="0"/>
              </a:rPr>
              <a:t>: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2</a:t>
            </a:r>
            <a:r>
              <a:rPr lang="en-US" baseline="-25000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1 </a:t>
            </a:r>
            <a:r>
              <a:rPr lang="en-US" i="1" dirty="0">
                <a:latin typeface="Bookman Old Style" panose="02050604050505020204" pitchFamily="18" charset="0"/>
              </a:rPr>
              <a:t>+ f</a:t>
            </a:r>
            <a:r>
              <a:rPr lang="en-US" i="1" baseline="-25000" dirty="0">
                <a:latin typeface="Bookman Old Style" panose="02050604050505020204" pitchFamily="18" charset="0"/>
              </a:rPr>
              <a:t>0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1 + 0 = 1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3</a:t>
            </a:r>
            <a:r>
              <a:rPr lang="en-US" baseline="-25000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2 </a:t>
            </a:r>
            <a:r>
              <a:rPr lang="en-US" i="1" dirty="0">
                <a:latin typeface="Bookman Old Style" panose="02050604050505020204" pitchFamily="18" charset="0"/>
              </a:rPr>
              <a:t>+ f</a:t>
            </a:r>
            <a:r>
              <a:rPr lang="en-US" i="1" baseline="-25000" dirty="0">
                <a:latin typeface="Bookman Old Style" panose="02050604050505020204" pitchFamily="18" charset="0"/>
              </a:rPr>
              <a:t>1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1 + 1 = 2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4</a:t>
            </a:r>
            <a:r>
              <a:rPr lang="en-US" baseline="-25000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3 </a:t>
            </a:r>
            <a:r>
              <a:rPr lang="en-US" i="1" dirty="0">
                <a:latin typeface="Bookman Old Style" panose="02050604050505020204" pitchFamily="18" charset="0"/>
              </a:rPr>
              <a:t>+ f</a:t>
            </a:r>
            <a:r>
              <a:rPr lang="en-US" i="1" baseline="-25000" dirty="0">
                <a:latin typeface="Bookman Old Style" panose="02050604050505020204" pitchFamily="18" charset="0"/>
              </a:rPr>
              <a:t>2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2 + 1 = 3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5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4 </a:t>
            </a:r>
            <a:r>
              <a:rPr lang="en-US" i="1" dirty="0">
                <a:latin typeface="Bookman Old Style" panose="02050604050505020204" pitchFamily="18" charset="0"/>
              </a:rPr>
              <a:t>+ f</a:t>
            </a:r>
            <a:r>
              <a:rPr lang="en-US" i="1" baseline="-25000" dirty="0">
                <a:latin typeface="Bookman Old Style" panose="02050604050505020204" pitchFamily="18" charset="0"/>
              </a:rPr>
              <a:t>3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3 + 2 = 5</a:t>
            </a:r>
            <a:endParaRPr lang="en-ID" dirty="0">
              <a:latin typeface="Bookman Old Style" panose="02050604050505020204" pitchFamily="18" charset="0"/>
            </a:endParaRPr>
          </a:p>
          <a:p>
            <a:pPr marL="450850" indent="-450850" algn="just">
              <a:spcBef>
                <a:spcPts val="600"/>
              </a:spcBef>
              <a:buFont typeface="Wingdings" pitchFamily="2" charset="2"/>
              <a:buChar char="q"/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6</a:t>
            </a:r>
            <a:r>
              <a:rPr lang="en-US" baseline="-25000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</a:t>
            </a: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i="1" baseline="-25000" dirty="0">
                <a:latin typeface="Bookman Old Style" panose="02050604050505020204" pitchFamily="18" charset="0"/>
              </a:rPr>
              <a:t>5 </a:t>
            </a:r>
            <a:r>
              <a:rPr lang="en-US" i="1" dirty="0">
                <a:latin typeface="Bookman Old Style" panose="02050604050505020204" pitchFamily="18" charset="0"/>
              </a:rPr>
              <a:t>+ f</a:t>
            </a:r>
            <a:r>
              <a:rPr lang="en-US" i="1" baseline="-25000" dirty="0">
                <a:latin typeface="Bookman Old Style" panose="02050604050505020204" pitchFamily="18" charset="0"/>
              </a:rPr>
              <a:t>4</a:t>
            </a:r>
            <a:r>
              <a:rPr lang="en-US" i="1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</a:rPr>
              <a:t>= 5 + 3 = 8.</a:t>
            </a:r>
          </a:p>
        </p:txBody>
      </p:sp>
    </p:spTree>
    <p:extLst>
      <p:ext uri="{BB962C8B-B14F-4D97-AF65-F5344CB8AC3E}">
        <p14:creationId xmlns:p14="http://schemas.microsoft.com/office/powerpoint/2010/main" val="4282485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3.15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Summations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52529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0850" indent="-450850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Notasi</a:t>
                </a:r>
                <a:r>
                  <a:rPr lang="en-US" b="1" dirty="0">
                    <a:latin typeface="Bookman Old Style" panose="02050604050505020204" pitchFamily="18" charset="0"/>
                  </a:rPr>
                  <a:t> </a:t>
                </a:r>
                <a:r>
                  <a:rPr lang="en-US" b="1" dirty="0" err="1">
                    <a:latin typeface="Bookman Old Style" panose="02050604050505020204" pitchFamily="18" charset="0"/>
                  </a:rPr>
                  <a:t>penjumlahan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merupakan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notasi</a:t>
                </a:r>
                <a:r>
                  <a:rPr lang="en-US" dirty="0">
                    <a:latin typeface="Bookman Old Style" panose="02050604050505020204" pitchFamily="18" charset="0"/>
                  </a:rPr>
                  <a:t>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digunakan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menyatakan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jumlah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term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m</a:t>
                </a:r>
                <a:r>
                  <a:rPr lang="en-US" i="1" dirty="0">
                    <a:latin typeface="Bookman Old Style" panose="02050604050505020204" pitchFamily="18" charset="0"/>
                  </a:rPr>
                  <a:t>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m+1</a:t>
                </a:r>
                <a:r>
                  <a:rPr lang="en-US" i="1" dirty="0">
                    <a:latin typeface="Bookman Old Style" panose="02050604050505020204" pitchFamily="18" charset="0"/>
                  </a:rPr>
                  <a:t>, … , 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{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}.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Dinyatakan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notasi</a:t>
                </a:r>
                <a:r>
                  <a:rPr lang="en-US" dirty="0">
                    <a:latin typeface="Bookman Old Style" panose="02050604050505020204" pitchFamily="18" charset="0"/>
                  </a:rPr>
                  <a:t>: 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	 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atau</a:t>
                </a:r>
                <a:r>
                  <a:rPr lang="en-US" dirty="0">
                    <a:latin typeface="Bookman Old Style" panose="02050604050505020204" pitchFamily="18" charset="0"/>
                  </a:rPr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nary>
                  </m:oMath>
                </a14:m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Dibaca</a:t>
                </a:r>
                <a:r>
                  <a:rPr lang="en-US" dirty="0">
                    <a:latin typeface="Bookman Old Style" panose="02050604050505020204" pitchFamily="18" charset="0"/>
                  </a:rPr>
                  <a:t>: </a:t>
                </a:r>
              </a:p>
              <a:p>
                <a:pPr marL="450850" algn="just"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Jumlah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m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n,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merepresentasikan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ctr">
                  <a:spcBef>
                    <a:spcPts val="600"/>
                  </a:spcBef>
                </a:pP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m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+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m+1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+ … + </a:t>
                </a:r>
                <a:r>
                  <a:rPr lang="en-US" i="1" dirty="0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.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Di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sini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variabel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disebut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indeks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penjumlahan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pilihan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huruf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sembarang</a:t>
                </a:r>
                <a:r>
                  <a:rPr lang="en-US" dirty="0">
                    <a:latin typeface="Bookman Old Style" panose="02050604050505020204" pitchFamily="18" charset="0"/>
                  </a:rPr>
                  <a:t>;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kata lain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kita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bisa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menggunakan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huruf</a:t>
                </a:r>
                <a:r>
                  <a:rPr lang="en-US" dirty="0">
                    <a:latin typeface="Bookman Old Style" panose="02050604050505020204" pitchFamily="18" charset="0"/>
                  </a:rPr>
                  <a:t> lain,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seperti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atau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k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Atau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dalam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notasi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Di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sini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indeks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penjumlahan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berjalan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melalui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semua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bilangan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bulat</a:t>
                </a:r>
                <a:r>
                  <a:rPr lang="en-US" dirty="0">
                    <a:latin typeface="Bookman Old Style" panose="02050604050505020204" pitchFamily="18" charset="0"/>
                  </a:rPr>
                  <a:t>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dimulai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batas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bawah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m</a:t>
                </a:r>
                <a:r>
                  <a:rPr lang="en-US" dirty="0">
                    <a:latin typeface="Bookman Old Style" panose="02050604050505020204" pitchFamily="18" charset="0"/>
                  </a:rPr>
                  <a:t> yang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diakhiri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dengan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batas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n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Huruf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besar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huruf</a:t>
                </a:r>
                <a:r>
                  <a:rPr lang="en-US" dirty="0">
                    <a:latin typeface="Bookman Old Style" panose="02050604050505020204" pitchFamily="18" charset="0"/>
                  </a:rPr>
                  <a:t> Yunani sigma, </a:t>
                </a:r>
                <a:r>
                  <a:rPr lang="en-ID" dirty="0" err="1">
                    <a:latin typeface="Bookman Old Style" panose="02050604050505020204" pitchFamily="18" charset="0"/>
                  </a:rPr>
                  <a:t>Σ</a:t>
                </a:r>
                <a:r>
                  <a:rPr lang="en-US" dirty="0">
                    <a:latin typeface="Bookman Old Style" panose="02050604050505020204" pitchFamily="18" charset="0"/>
                  </a:rPr>
                  <a:t>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digunakan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melambangkan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b="1" dirty="0">
                    <a:latin typeface="Bookman Old Style" panose="02050604050505020204" pitchFamily="18" charset="0"/>
                  </a:rPr>
                  <a:t>summation</a:t>
                </a:r>
                <a:r>
                  <a:rPr lang="en-US" dirty="0">
                    <a:latin typeface="Bookman Old Style" panose="0205060405050502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5252913"/>
              </a:xfrm>
              <a:prstGeom prst="rect">
                <a:avLst/>
              </a:prstGeom>
              <a:blipFill>
                <a:blip r:embed="rId4"/>
                <a:stretch>
                  <a:fillRect l="-453" t="-482" r="-453" b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87605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3.15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Summations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5126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23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Gunakan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notasi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penjumlahan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menyatakan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jumlah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100 term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pertama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sequence {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},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dimana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 err="1">
                    <a:latin typeface="Bookman Old Style" panose="02050604050505020204" pitchFamily="18" charset="0"/>
                  </a:rPr>
                  <a:t>a</a:t>
                </a:r>
                <a:r>
                  <a:rPr lang="en-US" i="1" baseline="-25000" dirty="0" err="1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= 1/</a:t>
                </a:r>
                <a:r>
                  <a:rPr lang="en-US" i="1" dirty="0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j</a:t>
                </a:r>
                <a:r>
                  <a:rPr lang="en-US" dirty="0">
                    <a:latin typeface="Bookman Old Style" panose="02050604050505020204" pitchFamily="18" charset="0"/>
                  </a:rPr>
                  <a:t> = 1, 2, 3, …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algn="just"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Jawab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 algn="just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Batas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bawah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untuk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indeks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penjumlahan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adalah</a:t>
                </a:r>
                <a:r>
                  <a:rPr lang="en-US" dirty="0">
                    <a:latin typeface="Bookman Old Style" panose="02050604050505020204" pitchFamily="18" charset="0"/>
                  </a:rPr>
                  <a:t> 1,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batas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atas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adalah</a:t>
                </a:r>
                <a:r>
                  <a:rPr lang="en-US" dirty="0">
                    <a:latin typeface="Bookman Old Style" panose="02050604050505020204" pitchFamily="18" charset="0"/>
                  </a:rPr>
                  <a:t> 100. </a:t>
                </a:r>
                <a:r>
                  <a:rPr lang="en-US" dirty="0" err="1">
                    <a:latin typeface="Bookman Old Style" panose="02050604050505020204" pitchFamily="18" charset="0"/>
                  </a:rPr>
                  <a:t>Sehingga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didapat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ID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f>
                            <m:fPr>
                              <m:ctrlPr>
                                <a:rPr lang="en-ID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ID" dirty="0"/>
              </a:p>
              <a:p>
                <a:pPr>
                  <a:spcBef>
                    <a:spcPts val="6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24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Berapakah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nilai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p>
                          <m:s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?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Pembahasan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600"/>
                  </a:spcBef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p>
                          <m:s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	= 1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+­­­­ 2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+ 3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+ 4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+ 5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2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= 1 + 4 + 9 + 16 + 25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= 55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5126853"/>
              </a:xfrm>
              <a:prstGeom prst="rect">
                <a:avLst/>
              </a:prstGeom>
              <a:blipFill>
                <a:blip r:embed="rId4"/>
                <a:stretch>
                  <a:fillRect l="-604" t="-494" r="-453" b="-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5906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3.15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Summations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2342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b="1" dirty="0" err="1">
                    <a:latin typeface="Bookman Old Style" panose="02050604050505020204" pitchFamily="18" charset="0"/>
                  </a:rPr>
                  <a:t>Contoh</a:t>
                </a:r>
                <a:r>
                  <a:rPr lang="en-US" b="1" dirty="0">
                    <a:latin typeface="Bookman Old Style" panose="02050604050505020204" pitchFamily="18" charset="0"/>
                  </a:rPr>
                  <a:t> 25</a:t>
                </a:r>
                <a:endParaRPr lang="en-ID" b="1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6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Berapakah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nilai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p>
                          <m:s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?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Pembahasan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1200"/>
                  </a:spcBef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sSup>
                          <m:sSupPr>
                            <m:ctrlPr>
                              <a:rPr lang="en-ID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	=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4</a:t>
                </a:r>
                <a:r>
                  <a:rPr lang="en-US" dirty="0">
                    <a:latin typeface="Bookman Old Style" panose="02050604050505020204" pitchFamily="18" charset="0"/>
                  </a:rPr>
                  <a:t> +­­­­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5</a:t>
                </a:r>
                <a:r>
                  <a:rPr lang="en-US" dirty="0">
                    <a:latin typeface="Bookman Old Style" panose="02050604050505020204" pitchFamily="18" charset="0"/>
                  </a:rPr>
                  <a:t> +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6</a:t>
                </a:r>
                <a:r>
                  <a:rPr lang="en-US" dirty="0">
                    <a:latin typeface="Bookman Old Style" panose="02050604050505020204" pitchFamily="18" charset="0"/>
                  </a:rPr>
                  <a:t> +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7</a:t>
                </a:r>
                <a:r>
                  <a:rPr lang="en-US" dirty="0">
                    <a:latin typeface="Bookman Old Style" panose="02050604050505020204" pitchFamily="18" charset="0"/>
                  </a:rPr>
                  <a:t> + (-1)</a:t>
                </a:r>
                <a:r>
                  <a:rPr lang="en-US" baseline="30000" dirty="0">
                    <a:latin typeface="Bookman Old Style" panose="02050604050505020204" pitchFamily="18" charset="0"/>
                  </a:rPr>
                  <a:t>8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= 1 + (-1) + 1 + (-1) + 1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		= 1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2342051"/>
              </a:xfrm>
              <a:prstGeom prst="rect">
                <a:avLst/>
              </a:prstGeom>
              <a:blipFill>
                <a:blip r:embed="rId4"/>
                <a:stretch>
                  <a:fillRect l="-604" t="-16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3806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72480" y="3221619"/>
            <a:ext cx="7809120" cy="898654"/>
          </a:xfrm>
        </p:spPr>
        <p:txBody>
          <a:bodyPr tIns="10058"/>
          <a:lstStyle/>
          <a:p>
            <a:pPr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  <a:defRPr/>
            </a:pPr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of File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tak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kosong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pemetaan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tepat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satu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u="sng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Ditulis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tunggal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ditandai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oleh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ditulis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spcBef>
                <a:spcPts val="1800"/>
              </a:spcBef>
              <a:spcAft>
                <a:spcPts val="0"/>
              </a:spcAft>
            </a:pPr>
            <a:r>
              <a:rPr lang="en-US" i="1" dirty="0">
                <a:latin typeface="Bookman Old Style" panose="02050604050505020204" pitchFamily="18" charset="0"/>
              </a:rPr>
              <a:t>f</a:t>
            </a:r>
            <a:r>
              <a:rPr lang="en-US" dirty="0">
                <a:latin typeface="Bookman Old Style" panose="02050604050505020204" pitchFamily="18" charset="0"/>
              </a:rPr>
              <a:t> : </a:t>
            </a:r>
            <a:r>
              <a:rPr lang="en-US" i="1" dirty="0">
                <a:latin typeface="Bookman Old Style" panose="02050604050505020204" pitchFamily="18" charset="0"/>
              </a:rPr>
              <a:t>A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dirty="0">
                <a:latin typeface="Bookman Old Style" panose="02050604050505020204" pitchFamily="18" charset="0"/>
                <a:sym typeface="Wingdings" pitchFamily="2" charset="2"/>
              </a:rPr>
              <a:t>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en-US" i="1" dirty="0">
                <a:latin typeface="Bookman Old Style" panose="02050604050505020204" pitchFamily="18" charset="0"/>
              </a:rPr>
              <a:t>B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Kadang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juga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dgn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Mapping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Transformations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608143-235F-8246-A17D-7022C73BEFDB}"/>
              </a:ext>
            </a:extLst>
          </p:cNvPr>
          <p:cNvSpPr/>
          <p:nvPr/>
        </p:nvSpPr>
        <p:spPr>
          <a:xfrm>
            <a:off x="971600" y="6021288"/>
            <a:ext cx="43953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Gambar 3.2.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memetakan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ID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sz="1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35681-BD16-7C40-B505-DF88C192D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550799"/>
            <a:ext cx="3331964" cy="1251406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E18ECF9-2542-014F-8633-C56AD4F42C98}"/>
              </a:ext>
            </a:extLst>
          </p:cNvPr>
          <p:cNvSpPr/>
          <p:nvPr/>
        </p:nvSpPr>
        <p:spPr>
          <a:xfrm>
            <a:off x="5508104" y="4331717"/>
            <a:ext cx="3525559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domain</a:t>
            </a:r>
            <a:endParaRPr lang="en-ID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codomain</a:t>
            </a:r>
            <a:endParaRPr lang="en-ID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preimage</a:t>
            </a:r>
            <a:endParaRPr lang="en-ID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jangkauan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lang="en-ID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99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1</a:t>
            </a:r>
            <a:endParaRPr lang="en-ID" b="1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Apakah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jangkauan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kepada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dijelaskan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atas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?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Jawab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memberikan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matematika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diskrit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Perhatikan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G (Adams) = A. </a:t>
            </a:r>
          </a:p>
          <a:p>
            <a:pPr marL="450850" algn="just">
              <a:spcBef>
                <a:spcPts val="120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{Adams, Chou,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Goodfriend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Rodriguez, Stevens},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{A, B, C, D, F}. </a:t>
            </a: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Jangkauan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{A, B, C, F},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kecuali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D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ditetapkan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108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2</a:t>
            </a:r>
            <a:endParaRPr lang="en-ID" b="1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relasi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seperti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(Abdul, 22), (Brenda, 24), (Carla, 21), (Desire, 22), (Eddie, 24),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(Felicia, 22). Di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sini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pasangan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terdiri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seorang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mahasiswa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pascasarjana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usianya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Tentukan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relasi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Jawab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ditentukan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oleh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(Abdul) = 22,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(Brenda) = 24,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(Carla) = 21,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(Desire) = 22,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(Eddie) = 24,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(Felicia) = 22. (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Dimana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seorang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.) 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domain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mengambil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{Abdul, Brenda, Carla, Desire, Eddie, Felicia}. Kita juga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perlu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menentukan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codomain, yang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mengandung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kemungkinan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Karena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sangat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bahwa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berusia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kurang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100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tahun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maka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dapat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mengambil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positif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kurang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100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sebagai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codomain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(Kita juga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bisa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memilih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codomain yang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berbeda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seperti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positif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atau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positif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antara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10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90,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tetapi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itu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mengubah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codomain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juga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memungkinkan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kita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untuk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memperluas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nama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lebih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banyak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nantinya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.) </a:t>
            </a:r>
            <a:r>
              <a:rPr lang="en-US" sz="1400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Rentang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telah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kami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tentukan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berbagai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usia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para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siswa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ini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yang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merupakan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{21, 22, 24}.</a:t>
            </a:r>
            <a:endParaRPr lang="en-ID" sz="1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3281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3</a:t>
            </a:r>
            <a:endParaRPr lang="en-ID" b="1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menyatakan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bit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terakhir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string bit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panjang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string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Sebagai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(11010) = 10.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Sehingga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string bit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panjang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atau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lebih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maupun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{00, 01, 10, 11}.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1200"/>
              </a:spcBef>
              <a:spcAft>
                <a:spcPts val="0"/>
              </a:spcAft>
            </a:pPr>
            <a:r>
              <a:rPr lang="en-US" b="1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Contoh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4</a:t>
            </a:r>
            <a:endParaRPr lang="en-ID" b="1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  <a:p>
            <a:pPr marL="449263" indent="-449263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Misal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: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Z →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menetapkan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kuadrat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Kemudian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x</a:t>
            </a:r>
            <a:r>
              <a:rPr lang="en-US" baseline="300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dimana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codomain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range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himpunan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bilangan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bulat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merupakan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kuadrat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sempurna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, {0, 1, 4, 9, . . . }.</a:t>
            </a:r>
            <a:endParaRPr lang="en-ID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65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3.1. </a:t>
            </a:r>
            <a:r>
              <a:rPr lang="en-US" sz="32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Fungsi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ZYSong18030;中易宋体18030;SimSun;方正" charset="0"/>
              <a:cs typeface="ZYSong18030;中易宋体18030;SimSun;方正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/>
              <p:nvPr/>
            </p:nvSpPr>
            <p:spPr>
              <a:xfrm>
                <a:off x="428596" y="1484784"/>
                <a:ext cx="8391876" cy="49552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Misalkan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Kemudian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+ 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.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baseline="-25000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juga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merupakan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fungsi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dari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ke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R,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didefinisikan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dengan</a:t>
                </a:r>
                <a:r>
                  <a:rPr lang="en-US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:</a:t>
                </a:r>
                <a:endParaRPr lang="en-ID" dirty="0">
                  <a:solidFill>
                    <a:srgbClr val="000000"/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+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+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>
                    <a:latin typeface="Bookman Old Style" panose="02050604050505020204" pitchFamily="18" charset="0"/>
                  </a:rPr>
                  <a:t>   (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.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.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</a:t>
                </a:r>
              </a:p>
              <a:p>
                <a:pPr algn="just">
                  <a:spcBef>
                    <a:spcPts val="1200"/>
                  </a:spcBef>
                  <a:spcAft>
                    <a:spcPts val="0"/>
                  </a:spcAft>
                </a:pPr>
                <a:r>
                  <a:rPr lang="en-US" b="1" dirty="0" err="1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Contoh</a:t>
                </a:r>
                <a:r>
                  <a:rPr lang="en-US" b="1" dirty="0">
                    <a:solidFill>
                      <a:srgbClr val="000000"/>
                    </a:solidFill>
                    <a:latin typeface="Bookman Old Style" panose="02050604050505020204" pitchFamily="18" charset="0"/>
                    <a:cs typeface="Times New Roman" panose="02020603050405020304" pitchFamily="18" charset="0"/>
                  </a:rPr>
                  <a:t> 5</a:t>
                </a:r>
                <a:endParaRPr lang="en-ID" b="1" dirty="0">
                  <a:solidFill>
                    <a:srgbClr val="000000"/>
                  </a:solidFill>
                  <a:latin typeface="Bookman Old Style" panose="02050604050505020204" pitchFamily="18" charset="0"/>
                  <a:cs typeface="Times New Roman" panose="02020603050405020304" pitchFamily="18" charset="0"/>
                </a:endParaRPr>
              </a:p>
              <a:p>
                <a:pPr marL="449263" indent="-449263">
                  <a:spcBef>
                    <a:spcPts val="1200"/>
                  </a:spcBef>
                  <a:buFont typeface="Wingdings" pitchFamily="2" charset="2"/>
                  <a:buChar char="q"/>
                </a:pPr>
                <a:r>
                  <a:rPr lang="en-US" dirty="0" err="1">
                    <a:latin typeface="Bookman Old Style" panose="02050604050505020204" pitchFamily="18" charset="0"/>
                  </a:rPr>
                  <a:t>Misal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 </a:t>
                </a:r>
                <a:r>
                  <a:rPr lang="en-US" dirty="0" err="1">
                    <a:latin typeface="Bookman Old Style" panose="02050604050505020204" pitchFamily="18" charset="0"/>
                  </a:rPr>
                  <a:t>menjadi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R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ke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R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yaitu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</a:p>
              <a:p>
                <a:pPr marL="449263">
                  <a:spcBef>
                    <a:spcPts val="1200"/>
                  </a:spcBef>
                </a:pP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 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. </a:t>
                </a:r>
              </a:p>
              <a:p>
                <a:pPr marL="449263"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Bagaimana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hasil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dari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fungsi</a:t>
                </a:r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+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r>
                  <a:rPr lang="en-US" i="1" dirty="0">
                    <a:latin typeface="Bookman Old Style" panose="02050604050505020204" pitchFamily="18" charset="0"/>
                  </a:rPr>
                  <a:t> 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.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?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Pembahasan</a:t>
                </a:r>
                <a:r>
                  <a:rPr lang="en-US" dirty="0">
                    <a:latin typeface="Bookman Old Style" panose="02050604050505020204" pitchFamily="18" charset="0"/>
                  </a:rPr>
                  <a:t>: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12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+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+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+ (</a:t>
                </a:r>
                <a:r>
                  <a:rPr lang="en-US" i="1" dirty="0">
                    <a:latin typeface="Bookman Old Style" panose="02050604050505020204" pitchFamily="18" charset="0"/>
                  </a:rPr>
                  <a:t>x 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>
                  <a:spcBef>
                    <a:spcPts val="1200"/>
                  </a:spcBef>
                </a:pPr>
                <a:r>
                  <a:rPr lang="en-US" dirty="0" err="1">
                    <a:latin typeface="Bookman Old Style" panose="02050604050505020204" pitchFamily="18" charset="0"/>
                  </a:rPr>
                  <a:t>dan</a:t>
                </a:r>
                <a:endParaRPr lang="en-ID" dirty="0">
                  <a:latin typeface="Bookman Old Style" panose="02050604050505020204" pitchFamily="18" charset="0"/>
                </a:endParaRPr>
              </a:p>
              <a:p>
                <a:pPr marL="450850" indent="-450850">
                  <a:spcBef>
                    <a:spcPts val="1200"/>
                  </a:spcBef>
                  <a:buFont typeface="Wingdings" pitchFamily="2" charset="2"/>
                  <a:buChar char="q"/>
                </a:pP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 .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1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. </a:t>
                </a:r>
                <a:r>
                  <a:rPr lang="en-US" i="1" dirty="0">
                    <a:latin typeface="Bookman Old Style" panose="02050604050505020204" pitchFamily="18" charset="0"/>
                  </a:rPr>
                  <a:t>f</a:t>
                </a:r>
                <a:r>
                  <a:rPr lang="en-US" i="1" baseline="-25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(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 (</a:t>
                </a:r>
                <a:r>
                  <a:rPr lang="en-US" i="1" dirty="0">
                    <a:latin typeface="Bookman Old Style" panose="02050604050505020204" pitchFamily="18" charset="0"/>
                  </a:rPr>
                  <a:t>x ­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–</m:t>
                    </m:r>
                  </m:oMath>
                </a14:m>
                <a:r>
                  <a:rPr lang="en-US" dirty="0">
                    <a:latin typeface="Bookman Old Style" panose="02050604050505020204" pitchFamily="18" charset="0"/>
                  </a:rPr>
                  <a:t>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2</a:t>
                </a:r>
                <a:r>
                  <a:rPr lang="en-US" dirty="0">
                    <a:latin typeface="Bookman Old Style" panose="02050604050505020204" pitchFamily="18" charset="0"/>
                  </a:rPr>
                  <a:t>) =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3</a:t>
                </a:r>
                <a:r>
                  <a:rPr lang="en-US" i="1" dirty="0">
                    <a:latin typeface="Bookman Old Style" panose="02050604050505020204" pitchFamily="18" charset="0"/>
                  </a:rPr>
                  <a:t> </a:t>
                </a:r>
                <a:r>
                  <a:rPr lang="en-US" dirty="0">
                    <a:latin typeface="Bookman Old Style" panose="02050604050505020204" pitchFamily="18" charset="0"/>
                  </a:rPr>
                  <a:t>– </a:t>
                </a:r>
                <a:r>
                  <a:rPr lang="en-US" i="1" dirty="0">
                    <a:latin typeface="Bookman Old Style" panose="02050604050505020204" pitchFamily="18" charset="0"/>
                  </a:rPr>
                  <a:t>x</a:t>
                </a:r>
                <a:r>
                  <a:rPr lang="en-US" i="1" baseline="30000" dirty="0">
                    <a:latin typeface="Bookman Old Style" panose="02050604050505020204" pitchFamily="18" charset="0"/>
                  </a:rPr>
                  <a:t>4</a:t>
                </a:r>
                <a:endParaRPr lang="en-ID" dirty="0">
                  <a:latin typeface="Bookman Old Style" panose="0205060405050502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855D9B-4231-AF41-8ECA-F2399FA46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484784"/>
                <a:ext cx="8391876" cy="4955203"/>
              </a:xfrm>
              <a:prstGeom prst="rect">
                <a:avLst/>
              </a:prstGeom>
              <a:blipFill>
                <a:blip r:embed="rId4"/>
                <a:stretch>
                  <a:fillRect l="-604" t="-512" r="-453" b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666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428596" y="142852"/>
            <a:ext cx="8140320" cy="829527"/>
          </a:xfrm>
        </p:spPr>
        <p:txBody>
          <a:bodyPr lIns="82945" tIns="50616" rIns="82945" bIns="41473"/>
          <a:lstStyle/>
          <a:p>
            <a:pPr algn="l">
              <a:lnSpc>
                <a:spcPct val="98000"/>
              </a:lnSpc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ZYSong18030;中易宋体18030;SimSun;方正" charset="0"/>
                <a:cs typeface="ZYSong18030;中易宋体18030;SimSun;方正" charset="0"/>
              </a:rPr>
              <a:t>3.2. </a:t>
            </a:r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One-to-One (Injunction)</a:t>
            </a:r>
            <a:r>
              <a:rPr lang="en-ID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32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55D9B-4231-AF41-8ECA-F2399FA469FB}"/>
              </a:ext>
            </a:extLst>
          </p:cNvPr>
          <p:cNvSpPr/>
          <p:nvPr/>
        </p:nvSpPr>
        <p:spPr>
          <a:xfrm>
            <a:off x="428596" y="1484784"/>
            <a:ext cx="83918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tidak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memberi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nilai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sama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pada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elemen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domain yang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berbeda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satu-ke-satu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one-to-one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). 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dikatakan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one-to-one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injunction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hanya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menyiratkan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bahwa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semua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b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dalam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domain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 </a:t>
            </a:r>
          </a:p>
          <a:p>
            <a:pPr marL="450850" indent="-450850" algn="just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Suatu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dikatakan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injective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jika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one-to-one</a:t>
            </a:r>
            <a:r>
              <a:rPr lang="en-US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.</a:t>
            </a:r>
            <a:r>
              <a:rPr lang="en-ID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757F9-F499-2849-9B0B-29CC0109C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261" y="3714981"/>
            <a:ext cx="2432546" cy="180225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0D5512-0EBC-F544-B7BD-0A5B938504F0}"/>
              </a:ext>
            </a:extLst>
          </p:cNvPr>
          <p:cNvSpPr/>
          <p:nvPr/>
        </p:nvSpPr>
        <p:spPr>
          <a:xfrm>
            <a:off x="1112783" y="5713511"/>
            <a:ext cx="70212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Gambar 3.3. </a:t>
            </a:r>
            <a:r>
              <a:rPr lang="en-ID" sz="1400" dirty="0" err="1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Fungsi</a:t>
            </a:r>
            <a:r>
              <a:rPr lang="en-ID" sz="1400" dirty="0">
                <a:solidFill>
                  <a:srgbClr val="0000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 one-to-one </a:t>
            </a:r>
            <a:endParaRPr lang="en-US" sz="1400" dirty="0">
              <a:solidFill>
                <a:srgbClr val="0000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75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BE36A84930284A934EDF17E88D6FD4" ma:contentTypeVersion="2" ma:contentTypeDescription="Create a new document." ma:contentTypeScope="" ma:versionID="76370ddfe79fb200c356fa6350a64214">
  <xsd:schema xmlns:xsd="http://www.w3.org/2001/XMLSchema" xmlns:xs="http://www.w3.org/2001/XMLSchema" xmlns:p="http://schemas.microsoft.com/office/2006/metadata/properties" xmlns:ns2="b9204584-5e40-489b-b492-03f0f50c0346" targetNamespace="http://schemas.microsoft.com/office/2006/metadata/properties" ma:root="true" ma:fieldsID="a0373186538e6a13de09ed003b816138" ns2:_="">
    <xsd:import namespace="b9204584-5e40-489b-b492-03f0f50c034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204584-5e40-489b-b492-03f0f50c03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7459A93-C685-4C2A-B582-86D8316924B8}"/>
</file>

<file path=customXml/itemProps2.xml><?xml version="1.0" encoding="utf-8"?>
<ds:datastoreItem xmlns:ds="http://schemas.openxmlformats.org/officeDocument/2006/customXml" ds:itemID="{C7673044-E202-4BC9-98B2-87F235969179}"/>
</file>

<file path=customXml/itemProps3.xml><?xml version="1.0" encoding="utf-8"?>
<ds:datastoreItem xmlns:ds="http://schemas.openxmlformats.org/officeDocument/2006/customXml" ds:itemID="{1A8BF763-02F9-41C0-99CD-8383C1108ADE}"/>
</file>

<file path=docProps/app.xml><?xml version="1.0" encoding="utf-8"?>
<Properties xmlns="http://schemas.openxmlformats.org/officeDocument/2006/extended-properties" xmlns:vt="http://schemas.openxmlformats.org/officeDocument/2006/docPropsVTypes">
  <TotalTime>22578</TotalTime>
  <Words>3567</Words>
  <Application>Microsoft Macintosh PowerPoint</Application>
  <PresentationFormat>On-screen Show (4:3)</PresentationFormat>
  <Paragraphs>292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Bookman Old Style</vt:lpstr>
      <vt:lpstr>Calibri</vt:lpstr>
      <vt:lpstr>Cambria Math</vt:lpstr>
      <vt:lpstr>Symbol</vt:lpstr>
      <vt:lpstr>Times New Roman</vt:lpstr>
      <vt:lpstr>Wingdings</vt:lpstr>
      <vt:lpstr>ZYSong18030;中易宋体18030;SimSun;方正</vt:lpstr>
      <vt:lpstr>Diseño predeterminado</vt:lpstr>
      <vt:lpstr>PowerPoint Presentation</vt:lpstr>
      <vt:lpstr>Bahan Kuliah</vt:lpstr>
      <vt:lpstr>3.1. Fungsi</vt:lpstr>
      <vt:lpstr>3.1. Fungsi</vt:lpstr>
      <vt:lpstr>3.1. Fungsi</vt:lpstr>
      <vt:lpstr>3.1. Fungsi</vt:lpstr>
      <vt:lpstr>3.1. Fungsi</vt:lpstr>
      <vt:lpstr>3.1. Fungsi</vt:lpstr>
      <vt:lpstr>3.2. One-to-One (Injunction) </vt:lpstr>
      <vt:lpstr>3.3. Fungsi Naik / Fungsi Turun </vt:lpstr>
      <vt:lpstr>3.4. Onto (Surjection) </vt:lpstr>
      <vt:lpstr>3.4. Onto (Surjection) </vt:lpstr>
      <vt:lpstr>3.4. Onto (Surjection) </vt:lpstr>
      <vt:lpstr>3.5. Bijection</vt:lpstr>
      <vt:lpstr>Summary </vt:lpstr>
      <vt:lpstr>3.6. Fungsi Invers</vt:lpstr>
      <vt:lpstr>3.6. Fungsi Invers</vt:lpstr>
      <vt:lpstr>3.6. Fungsi Invers</vt:lpstr>
      <vt:lpstr>3.7. Composition</vt:lpstr>
      <vt:lpstr>3.7. Composition</vt:lpstr>
      <vt:lpstr>3.7. Composition</vt:lpstr>
      <vt:lpstr>3.8. Graph of the Function </vt:lpstr>
      <vt:lpstr>3.8. Graph of the Function </vt:lpstr>
      <vt:lpstr>3.9. Fungsi Floor &amp; Ceiling </vt:lpstr>
      <vt:lpstr>3.9. Fungsi Floor &amp; Ceiling </vt:lpstr>
      <vt:lpstr>3.10. Sequence </vt:lpstr>
      <vt:lpstr>3.11. Geometric Progression </vt:lpstr>
      <vt:lpstr>3.12. Arithmetic Progression </vt:lpstr>
      <vt:lpstr>3.13. Recurrence Relation </vt:lpstr>
      <vt:lpstr>3.14. Fibonacci Sequence </vt:lpstr>
      <vt:lpstr>3.15. Summations </vt:lpstr>
      <vt:lpstr>3.15. Summations </vt:lpstr>
      <vt:lpstr>3.15. Summations </vt:lpstr>
      <vt:lpstr>End of File</vt:lpstr>
    </vt:vector>
  </TitlesOfParts>
  <Company>Toshiba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Nurdin Bahtiar</cp:lastModifiedBy>
  <cp:revision>893</cp:revision>
  <dcterms:created xsi:type="dcterms:W3CDTF">2010-05-23T14:28:12Z</dcterms:created>
  <dcterms:modified xsi:type="dcterms:W3CDTF">2020-09-26T03:27:46Z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0x0101006EBE36A84930284A934EDF17E88D6FD4</vt:lpwstr>
  </property>
</Properties>
</file>